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375" r:id="rId2"/>
    <p:sldId id="376" r:id="rId3"/>
    <p:sldId id="377" r:id="rId4"/>
    <p:sldId id="401" r:id="rId5"/>
    <p:sldId id="384" r:id="rId6"/>
    <p:sldId id="380" r:id="rId7"/>
    <p:sldId id="386" r:id="rId8"/>
    <p:sldId id="391" r:id="rId9"/>
    <p:sldId id="389" r:id="rId10"/>
    <p:sldId id="393" r:id="rId11"/>
    <p:sldId id="394" r:id="rId12"/>
    <p:sldId id="396" r:id="rId13"/>
    <p:sldId id="397" r:id="rId14"/>
    <p:sldId id="398" r:id="rId15"/>
    <p:sldId id="405" r:id="rId16"/>
    <p:sldId id="402" r:id="rId17"/>
    <p:sldId id="406" r:id="rId18"/>
    <p:sldId id="378" r:id="rId19"/>
    <p:sldId id="407" r:id="rId20"/>
    <p:sldId id="399" r:id="rId21"/>
    <p:sldId id="379" r:id="rId22"/>
    <p:sldId id="400" r:id="rId23"/>
  </p:sldIdLst>
  <p:sldSz cx="12192000" cy="6858000"/>
  <p:notesSz cx="7315200" cy="96012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Landasans Medium" panose="00000606000000000000" pitchFamily="50" charset="0"/>
      <p:regular r:id="rId31"/>
    </p:embeddedFont>
    <p:embeddedFont>
      <p:font typeface="Landasans Ultra Light" panose="00000306000000000000" pitchFamily="50" charset="0"/>
      <p:regular r:id="rId32"/>
    </p:embeddedFont>
    <p:embeddedFont>
      <p:font typeface="Tw Cen MT" panose="020B0602020104020603" pitchFamily="34" charset="0"/>
      <p:regular r:id="rId33"/>
      <p:bold r:id="rId34"/>
      <p:italic r:id="rId35"/>
      <p:boldItalic r:id="rId36"/>
    </p:embeddedFont>
    <p:embeddedFont>
      <p:font typeface="Viner Hand ITC" panose="03070502030502020203" pitchFamily="66"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1A05"/>
    <a:srgbClr val="7F3A0B"/>
    <a:srgbClr val="FFD44B"/>
    <a:srgbClr val="F9B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3E1DE-D555-472D-B0AC-B0901B7DC7EB}" v="4" dt="2023-01-21T23:07:36.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5787" autoAdjust="0"/>
  </p:normalViewPr>
  <p:slideViewPr>
    <p:cSldViewPr snapToGrid="0">
      <p:cViewPr varScale="1">
        <p:scale>
          <a:sx n="84" d="100"/>
          <a:sy n="84" d="100"/>
        </p:scale>
        <p:origin x="32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A2CECBD-A91C-4026-8C76-723242C663FD}" type="datetimeFigureOut">
              <a:rPr lang="en-US" smtClean="0"/>
              <a:t>1/25/2023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26C52679-6622-43E1-A53E-EB8C0F4E4F71}" type="slidenum">
              <a:rPr lang="en-US" smtClean="0"/>
              <a:t>‹#›</a:t>
            </a:fld>
            <a:endParaRPr lang="en-US"/>
          </a:p>
        </p:txBody>
      </p:sp>
    </p:spTree>
    <p:extLst>
      <p:ext uri="{BB962C8B-B14F-4D97-AF65-F5344CB8AC3E}">
        <p14:creationId xmlns:p14="http://schemas.microsoft.com/office/powerpoint/2010/main" val="326488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Jesus, Holy Spirit – </a:t>
            </a:r>
          </a:p>
          <a:p>
            <a:r>
              <a:rPr lang="en-US" dirty="0"/>
              <a:t>Any significant points you recall from the discussion on the Holy Spirit?  </a:t>
            </a:r>
          </a:p>
          <a:p>
            <a:r>
              <a:rPr lang="en-US" dirty="0"/>
              <a:t>Today, we start our study of Satan / The Devil</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a:t>
            </a:fld>
            <a:endParaRPr lang="en-US"/>
          </a:p>
        </p:txBody>
      </p:sp>
    </p:spTree>
    <p:extLst>
      <p:ext uri="{BB962C8B-B14F-4D97-AF65-F5344CB8AC3E}">
        <p14:creationId xmlns:p14="http://schemas.microsoft.com/office/powerpoint/2010/main" val="74229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11</a:t>
            </a:fld>
            <a:endParaRPr lang="en-US"/>
          </a:p>
        </p:txBody>
      </p:sp>
    </p:spTree>
    <p:extLst>
      <p:ext uri="{BB962C8B-B14F-4D97-AF65-F5344CB8AC3E}">
        <p14:creationId xmlns:p14="http://schemas.microsoft.com/office/powerpoint/2010/main" val="395519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know about Satan?  </a:t>
            </a:r>
          </a:p>
          <a:p>
            <a:r>
              <a:rPr lang="en-US" dirty="0"/>
              <a:t>Let’s read some scripture</a:t>
            </a:r>
          </a:p>
          <a:p>
            <a:r>
              <a:rPr lang="en-US" dirty="0"/>
              <a:t>He is the ruler &amp; prince of this world	</a:t>
            </a:r>
            <a:r>
              <a:rPr lang="en-US" dirty="0">
                <a:solidFill>
                  <a:srgbClr val="FFD44B"/>
                </a:solidFill>
                <a:highlight>
                  <a:srgbClr val="FFFF00"/>
                </a:highlight>
              </a:rPr>
              <a:t>John 12:31; 14:30</a:t>
            </a:r>
            <a:r>
              <a:rPr lang="en-US" dirty="0">
                <a:solidFill>
                  <a:srgbClr val="FFD44B"/>
                </a:solidFill>
              </a:rPr>
              <a:t>; </a:t>
            </a:r>
            <a:r>
              <a:rPr lang="en-US" dirty="0"/>
              <a:t>16:11; Eph. 2:2</a:t>
            </a:r>
          </a:p>
          <a:p>
            <a:r>
              <a:rPr lang="en-US" dirty="0"/>
              <a:t>He is our adversary and actively seeks victims1 Peter 5:8</a:t>
            </a:r>
          </a:p>
          <a:p>
            <a:r>
              <a:rPr lang="en-US" dirty="0"/>
              <a:t>He has an army of helpers 		Eph. 6:12; Matt. 25:41</a:t>
            </a:r>
          </a:p>
          <a:p>
            <a:r>
              <a:rPr lang="en-US" dirty="0"/>
              <a:t>He has victories in this age		Gen. 3:13-14;  Luke 22:3;  1 Tim 1:18-20;  1 Tim. 4:1</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12</a:t>
            </a:fld>
            <a:endParaRPr lang="en-US"/>
          </a:p>
        </p:txBody>
      </p:sp>
    </p:spTree>
    <p:extLst>
      <p:ext uri="{BB962C8B-B14F-4D97-AF65-F5344CB8AC3E}">
        <p14:creationId xmlns:p14="http://schemas.microsoft.com/office/powerpoint/2010/main" val="49833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How would you compare Satan against God? </a:t>
            </a:r>
          </a:p>
          <a:p>
            <a:r>
              <a:rPr lang="en-US" sz="1400" dirty="0"/>
              <a:t>Satan is powerful, but not as powerful as God.  His power came from God – the originator.  </a:t>
            </a:r>
          </a:p>
          <a:p>
            <a:r>
              <a:rPr lang="en-US" sz="1400" dirty="0"/>
              <a:t>He was conquered by Jesus via  His resurrection	Hebrew 2:14</a:t>
            </a:r>
          </a:p>
          <a:p>
            <a:r>
              <a:rPr lang="en-US" sz="1400" dirty="0"/>
              <a:t>-- Why was this important?  To show mankind that God owned eternal life (not Satan) (Garden)</a:t>
            </a:r>
          </a:p>
          <a:p>
            <a:r>
              <a:rPr lang="en-US" sz="1400" dirty="0"/>
              <a:t>Satan is a defeated foe but remains active until judgment</a:t>
            </a:r>
          </a:p>
          <a:p>
            <a:r>
              <a:rPr lang="en-US" sz="1400" dirty="0"/>
              <a:t>Basically, Satan is no match for God – maybe more than humans –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13</a:t>
            </a:fld>
            <a:endParaRPr lang="en-US"/>
          </a:p>
        </p:txBody>
      </p:sp>
    </p:spTree>
    <p:extLst>
      <p:ext uri="{BB962C8B-B14F-4D97-AF65-F5344CB8AC3E}">
        <p14:creationId xmlns:p14="http://schemas.microsoft.com/office/powerpoint/2010/main" val="352764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are some ways you can think of that Satan works against US/mankind?  </a:t>
            </a:r>
          </a:p>
          <a:p>
            <a:r>
              <a:rPr lang="en-US" sz="1100" dirty="0"/>
              <a:t>Deceives		2 Cor 11:3: John 8:44 (liar – already read)</a:t>
            </a:r>
          </a:p>
          <a:p>
            <a:r>
              <a:rPr lang="en-US" sz="1100" dirty="0"/>
              <a:t>Disguises Himself	2 Cor. 11:13-15</a:t>
            </a:r>
          </a:p>
          <a:p>
            <a:r>
              <a:rPr lang="en-US" sz="1100" dirty="0"/>
              <a:t>Blinds Us		2 Cor. 4:3-4</a:t>
            </a:r>
          </a:p>
          <a:p>
            <a:r>
              <a:rPr lang="en-US" sz="1100" dirty="0"/>
              <a:t>Steals the Word	Mark 4:15 parable of </a:t>
            </a:r>
            <a:r>
              <a:rPr lang="en-US" sz="1100" dirty="0" err="1"/>
              <a:t>sower</a:t>
            </a:r>
            <a:endParaRPr lang="en-US" sz="1100" dirty="0"/>
          </a:p>
          <a:p>
            <a:r>
              <a:rPr lang="en-US" sz="1100" dirty="0"/>
              <a:t>Divisions		Rom. 16:17-20</a:t>
            </a:r>
          </a:p>
          <a:p>
            <a:r>
              <a:rPr lang="en-US" sz="1100" dirty="0"/>
              <a:t>Hinders Evangelism	1 Thess. 2:17-18</a:t>
            </a:r>
          </a:p>
          <a:p>
            <a:r>
              <a:rPr lang="en-US" sz="1100" dirty="0"/>
              <a:t>Our Desires		Acts 5:1-3; </a:t>
            </a:r>
          </a:p>
          <a:p>
            <a:r>
              <a:rPr lang="en-US" sz="1100" dirty="0"/>
              <a:t>Tempts through Lust	1 Cor. 7:5</a:t>
            </a:r>
          </a:p>
          <a:p>
            <a:r>
              <a:rPr lang="en-US" sz="1100" dirty="0"/>
              <a:t>Accuses brotherhood	Rev. 12:9-10</a:t>
            </a:r>
          </a:p>
          <a:p>
            <a:r>
              <a:rPr lang="en-US" sz="1100" dirty="0"/>
              <a:t>Think a bit more about these and how we respond.  Which one do you think is Satan’s most effective ‘modus operandi’?  </a:t>
            </a:r>
          </a:p>
          <a:p>
            <a:endParaRPr lang="en-US" sz="1100" dirty="0"/>
          </a:p>
          <a:p>
            <a:r>
              <a:rPr lang="en-US" sz="1100" dirty="0"/>
              <a:t>But Satan is not blatant – he is clever, but powerful.  </a:t>
            </a:r>
          </a:p>
          <a:p>
            <a:r>
              <a:rPr lang="en-US" sz="1100" dirty="0"/>
              <a:t>How does the Bible say he hunts his prey?  </a:t>
            </a:r>
            <a:r>
              <a:rPr lang="en-US" sz="1100" dirty="0" err="1"/>
              <a:t>LIOn</a:t>
            </a:r>
            <a:endParaRPr lang="en-US" sz="1100" dirty="0"/>
          </a:p>
          <a:p>
            <a:endParaRPr lang="en-US" sz="1100" dirty="0"/>
          </a:p>
        </p:txBody>
      </p:sp>
      <p:sp>
        <p:nvSpPr>
          <p:cNvPr id="4" name="Slide Number Placeholder 3"/>
          <p:cNvSpPr>
            <a:spLocks noGrp="1"/>
          </p:cNvSpPr>
          <p:nvPr>
            <p:ph type="sldNum" sz="quarter" idx="5"/>
          </p:nvPr>
        </p:nvSpPr>
        <p:spPr/>
        <p:txBody>
          <a:bodyPr/>
          <a:lstStyle/>
          <a:p>
            <a:fld id="{26C52679-6622-43E1-A53E-EB8C0F4E4F71}" type="slidenum">
              <a:rPr lang="en-US" smtClean="0"/>
              <a:t>14</a:t>
            </a:fld>
            <a:endParaRPr lang="en-US"/>
          </a:p>
        </p:txBody>
      </p:sp>
    </p:spTree>
    <p:extLst>
      <p:ext uri="{BB962C8B-B14F-4D97-AF65-F5344CB8AC3E}">
        <p14:creationId xmlns:p14="http://schemas.microsoft.com/office/powerpoint/2010/main" val="421309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What do you think is Satan’s main tactic?  </a:t>
            </a:r>
          </a:p>
          <a:p>
            <a:r>
              <a:rPr lang="en-US" dirty="0"/>
              <a:t>Satan’s main tactic is Deceit.  He is the father of lies.  John 8:44</a:t>
            </a:r>
          </a:p>
          <a:p>
            <a:r>
              <a:rPr lang="en-US" dirty="0"/>
              <a:t>Calls Evil Good, Good Evil Isaiah 5:20  Woe to those…</a:t>
            </a:r>
          </a:p>
        </p:txBody>
      </p:sp>
      <p:sp>
        <p:nvSpPr>
          <p:cNvPr id="4" name="Slide Number Placeholder 3"/>
          <p:cNvSpPr>
            <a:spLocks noGrp="1"/>
          </p:cNvSpPr>
          <p:nvPr>
            <p:ph type="sldNum" sz="quarter" idx="5"/>
          </p:nvPr>
        </p:nvSpPr>
        <p:spPr/>
        <p:txBody>
          <a:bodyPr/>
          <a:lstStyle/>
          <a:p>
            <a:fld id="{26C52679-6622-43E1-A53E-EB8C0F4E4F71}" type="slidenum">
              <a:rPr lang="en-US" smtClean="0"/>
              <a:t>15</a:t>
            </a:fld>
            <a:endParaRPr lang="en-US"/>
          </a:p>
        </p:txBody>
      </p:sp>
    </p:spTree>
    <p:extLst>
      <p:ext uri="{BB962C8B-B14F-4D97-AF65-F5344CB8AC3E}">
        <p14:creationId xmlns:p14="http://schemas.microsoft.com/office/powerpoint/2010/main" val="8718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Satan hunts like  a Lion.  How does a lion hunt?  </a:t>
            </a:r>
          </a:p>
          <a:p>
            <a:r>
              <a:rPr lang="en-US" dirty="0"/>
              <a:t>Silently – camouflaged</a:t>
            </a:r>
          </a:p>
          <a:p>
            <a:r>
              <a:rPr lang="en-US" dirty="0"/>
              <a:t>Attacks when not-expected, un-prepared</a:t>
            </a:r>
          </a:p>
          <a:p>
            <a:r>
              <a:rPr lang="en-US" dirty="0"/>
              <a:t>Hunts the weak (not elephants or giraffes)</a:t>
            </a:r>
          </a:p>
          <a:p>
            <a:r>
              <a:rPr lang="en-US" dirty="0"/>
              <a:t>Devour their prey – finality.  </a:t>
            </a:r>
          </a:p>
          <a:p>
            <a:r>
              <a:rPr lang="en-US" dirty="0"/>
              <a:t>ROARING – after successful.  </a:t>
            </a:r>
          </a:p>
          <a:p>
            <a:endParaRPr lang="en-US" dirty="0"/>
          </a:p>
          <a:p>
            <a:r>
              <a:rPr lang="en-US" dirty="0"/>
              <a:t>WHAT CAN WE DO?  Prepare – </a:t>
            </a:r>
            <a:r>
              <a:rPr lang="en-US" dirty="0" err="1"/>
              <a:t>armour</a:t>
            </a:r>
            <a:r>
              <a:rPr lang="en-US" dirty="0"/>
              <a:t> up! </a:t>
            </a:r>
          </a:p>
          <a:p>
            <a:r>
              <a:rPr lang="en-US" dirty="0"/>
              <a:t>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16</a:t>
            </a:fld>
            <a:endParaRPr lang="en-US"/>
          </a:p>
        </p:txBody>
      </p:sp>
    </p:spTree>
    <p:extLst>
      <p:ext uri="{BB962C8B-B14F-4D97-AF65-F5344CB8AC3E}">
        <p14:creationId xmlns:p14="http://schemas.microsoft.com/office/powerpoint/2010/main" val="1726739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Mt. 4:1-11</a:t>
            </a:r>
          </a:p>
          <a:p>
            <a:r>
              <a:rPr lang="en-US" dirty="0"/>
              <a:t>What were the temptations?  </a:t>
            </a:r>
          </a:p>
          <a:p>
            <a:r>
              <a:rPr lang="en-US" dirty="0"/>
              <a:t>How did Jesus Answer?</a:t>
            </a:r>
          </a:p>
          <a:p>
            <a:r>
              <a:rPr lang="en-US" dirty="0"/>
              <a:t>What is the lesson for us? </a:t>
            </a:r>
          </a:p>
        </p:txBody>
      </p:sp>
      <p:sp>
        <p:nvSpPr>
          <p:cNvPr id="4" name="Slide Number Placeholder 3"/>
          <p:cNvSpPr>
            <a:spLocks noGrp="1"/>
          </p:cNvSpPr>
          <p:nvPr>
            <p:ph type="sldNum" sz="quarter" idx="5"/>
          </p:nvPr>
        </p:nvSpPr>
        <p:spPr/>
        <p:txBody>
          <a:bodyPr/>
          <a:lstStyle/>
          <a:p>
            <a:fld id="{26C52679-6622-43E1-A53E-EB8C0F4E4F71}" type="slidenum">
              <a:rPr lang="en-US" smtClean="0"/>
              <a:t>17</a:t>
            </a:fld>
            <a:endParaRPr lang="en-US"/>
          </a:p>
        </p:txBody>
      </p:sp>
    </p:spTree>
    <p:extLst>
      <p:ext uri="{BB962C8B-B14F-4D97-AF65-F5344CB8AC3E}">
        <p14:creationId xmlns:p14="http://schemas.microsoft.com/office/powerpoint/2010/main" val="216091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says the same thing!  </a:t>
            </a:r>
          </a:p>
          <a:p>
            <a:r>
              <a:rPr lang="en-US" dirty="0"/>
              <a:t>Use the word of GOD!  	Ephesians 6:13-17</a:t>
            </a:r>
          </a:p>
          <a:p>
            <a:r>
              <a:rPr lang="en-US" dirty="0"/>
              <a:t>Armor up!  Be prepared!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18</a:t>
            </a:fld>
            <a:endParaRPr lang="en-US"/>
          </a:p>
        </p:txBody>
      </p:sp>
    </p:spTree>
    <p:extLst>
      <p:ext uri="{BB962C8B-B14F-4D97-AF65-F5344CB8AC3E}">
        <p14:creationId xmlns:p14="http://schemas.microsoft.com/office/powerpoint/2010/main" val="92570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overcome Satan.  </a:t>
            </a:r>
          </a:p>
          <a:p>
            <a:r>
              <a:rPr lang="en-US" dirty="0"/>
              <a:t>What can separate us from God?  NOTHING!!!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19</a:t>
            </a:fld>
            <a:endParaRPr lang="en-US"/>
          </a:p>
        </p:txBody>
      </p:sp>
    </p:spTree>
    <p:extLst>
      <p:ext uri="{BB962C8B-B14F-4D97-AF65-F5344CB8AC3E}">
        <p14:creationId xmlns:p14="http://schemas.microsoft.com/office/powerpoint/2010/main" val="268292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the Slide - </a:t>
            </a:r>
          </a:p>
        </p:txBody>
      </p:sp>
      <p:sp>
        <p:nvSpPr>
          <p:cNvPr id="4" name="Slide Number Placeholder 3"/>
          <p:cNvSpPr>
            <a:spLocks noGrp="1"/>
          </p:cNvSpPr>
          <p:nvPr>
            <p:ph type="sldNum" sz="quarter" idx="5"/>
          </p:nvPr>
        </p:nvSpPr>
        <p:spPr/>
        <p:txBody>
          <a:bodyPr/>
          <a:lstStyle/>
          <a:p>
            <a:fld id="{26C52679-6622-43E1-A53E-EB8C0F4E4F71}" type="slidenum">
              <a:rPr lang="en-US" smtClean="0"/>
              <a:t>20</a:t>
            </a:fld>
            <a:endParaRPr lang="en-US"/>
          </a:p>
        </p:txBody>
      </p:sp>
    </p:spTree>
    <p:extLst>
      <p:ext uri="{BB962C8B-B14F-4D97-AF65-F5344CB8AC3E}">
        <p14:creationId xmlns:p14="http://schemas.microsoft.com/office/powerpoint/2010/main" val="61907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question is what you see on the slide.  What do you think about when you hear the phrase “the Devil”?  </a:t>
            </a:r>
          </a:p>
          <a:p>
            <a:r>
              <a:rPr lang="en-US" dirty="0"/>
              <a:t>Appearance, Evil, Liar, Selfish, Hatred, Jealous, Garden of Eden, Sin</a:t>
            </a:r>
          </a:p>
        </p:txBody>
      </p:sp>
      <p:sp>
        <p:nvSpPr>
          <p:cNvPr id="4" name="Slide Number Placeholder 3"/>
          <p:cNvSpPr>
            <a:spLocks noGrp="1"/>
          </p:cNvSpPr>
          <p:nvPr>
            <p:ph type="sldNum" sz="quarter" idx="5"/>
          </p:nvPr>
        </p:nvSpPr>
        <p:spPr/>
        <p:txBody>
          <a:bodyPr/>
          <a:lstStyle/>
          <a:p>
            <a:fld id="{26C52679-6622-43E1-A53E-EB8C0F4E4F71}" type="slidenum">
              <a:rPr lang="en-US" smtClean="0"/>
              <a:t>2</a:t>
            </a:fld>
            <a:endParaRPr lang="en-US"/>
          </a:p>
        </p:txBody>
      </p:sp>
    </p:spTree>
    <p:extLst>
      <p:ext uri="{BB962C8B-B14F-4D97-AF65-F5344CB8AC3E}">
        <p14:creationId xmlns:p14="http://schemas.microsoft.com/office/powerpoint/2010/main" val="424940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visualizations of the Devil – </a:t>
            </a:r>
          </a:p>
          <a:p>
            <a:r>
              <a:rPr lang="en-US" dirty="0"/>
              <a:t>Red, horns, pitchfork, fire, wings,</a:t>
            </a:r>
          </a:p>
          <a:p>
            <a:r>
              <a:rPr lang="en-US" dirty="0"/>
              <a:t>Man’s depiction of Satan – sometimes comical, sometimes forlorn,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3</a:t>
            </a:fld>
            <a:endParaRPr lang="en-US"/>
          </a:p>
        </p:txBody>
      </p:sp>
    </p:spTree>
    <p:extLst>
      <p:ext uri="{BB962C8B-B14F-4D97-AF65-F5344CB8AC3E}">
        <p14:creationId xmlns:p14="http://schemas.microsoft.com/office/powerpoint/2010/main" val="355463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Satan Real? </a:t>
            </a:r>
          </a:p>
          <a:p>
            <a:r>
              <a:rPr lang="en-US" dirty="0"/>
              <a:t>This is what many “Christians believe”  </a:t>
            </a:r>
          </a:p>
          <a:p>
            <a:r>
              <a:rPr lang="en-US" dirty="0"/>
              <a:t>Satan is not really real.  He is just a symbol of evil;  or a figment of evil.  But he doesn’t really exist.  </a:t>
            </a:r>
          </a:p>
        </p:txBody>
      </p:sp>
      <p:sp>
        <p:nvSpPr>
          <p:cNvPr id="4" name="Slide Number Placeholder 3"/>
          <p:cNvSpPr>
            <a:spLocks noGrp="1"/>
          </p:cNvSpPr>
          <p:nvPr>
            <p:ph type="sldNum" sz="quarter" idx="5"/>
          </p:nvPr>
        </p:nvSpPr>
        <p:spPr/>
        <p:txBody>
          <a:bodyPr/>
          <a:lstStyle/>
          <a:p>
            <a:fld id="{26C52679-6622-43E1-A53E-EB8C0F4E4F71}" type="slidenum">
              <a:rPr lang="en-US" smtClean="0"/>
              <a:t>4</a:t>
            </a:fld>
            <a:endParaRPr lang="en-US"/>
          </a:p>
        </p:txBody>
      </p:sp>
    </p:spTree>
    <p:extLst>
      <p:ext uri="{BB962C8B-B14F-4D97-AF65-F5344CB8AC3E}">
        <p14:creationId xmlns:p14="http://schemas.microsoft.com/office/powerpoint/2010/main" val="211526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recall any names or descriptive terms (adjectives) in the Bible?  Quite a few.  </a:t>
            </a:r>
          </a:p>
          <a:p>
            <a:r>
              <a:rPr lang="en-US" dirty="0"/>
              <a:t>Click (Have someone read the names in class)</a:t>
            </a:r>
          </a:p>
          <a:p>
            <a:r>
              <a:rPr lang="en-US" dirty="0"/>
              <a:t>Click – how do these names make you feel?  Quite a bit different from our study of the Jesus who had names like -  Savior, Messiah, the Lamb of God, Give of Life, the Holy One.  </a:t>
            </a:r>
          </a:p>
          <a:p>
            <a:r>
              <a:rPr lang="en-US" dirty="0"/>
              <a:t>In our study, we’ll look at some of these aspects of Satan – and we’ll see what the Bible has to say about Him.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5</a:t>
            </a:fld>
            <a:endParaRPr lang="en-US"/>
          </a:p>
        </p:txBody>
      </p:sp>
    </p:spTree>
    <p:extLst>
      <p:ext uri="{BB962C8B-B14F-4D97-AF65-F5344CB8AC3E}">
        <p14:creationId xmlns:p14="http://schemas.microsoft.com/office/powerpoint/2010/main" val="61578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Question about Satan is WHERE DID HE COME FROM?   Any ideas? </a:t>
            </a:r>
          </a:p>
          <a:p>
            <a:r>
              <a:rPr lang="en-US" dirty="0"/>
              <a:t>Click – First point to make is that Satan is not like God.  He is not another God.  He has not always existed like God.  </a:t>
            </a:r>
          </a:p>
          <a:p>
            <a:r>
              <a:rPr lang="en-US" dirty="0"/>
              <a:t>Click – So Satan must have been created.  He had a beginning like the rest of creation.  Who have studied that created all things?  God through Jesus Christ.</a:t>
            </a:r>
          </a:p>
          <a:p>
            <a:r>
              <a:rPr lang="en-US" dirty="0"/>
              <a:t>Click – Yes, we learned that in John 1:3  (But isn’t that just talking about the earth and things in it?”    Perhaps – but turn to Col. 1:15-17</a:t>
            </a:r>
          </a:p>
          <a:p>
            <a:r>
              <a:rPr lang="en-US" dirty="0"/>
              <a:t>Click – God created physical and spiritual beings. – What other spiritual beings?  Angels, Hosts of Heaven (1 Kings, Psalms) Cherubim, Seraphim, Ministering Spirits, </a:t>
            </a:r>
          </a:p>
        </p:txBody>
      </p:sp>
      <p:sp>
        <p:nvSpPr>
          <p:cNvPr id="4" name="Slide Number Placeholder 3"/>
          <p:cNvSpPr>
            <a:spLocks noGrp="1"/>
          </p:cNvSpPr>
          <p:nvPr>
            <p:ph type="sldNum" sz="quarter" idx="5"/>
          </p:nvPr>
        </p:nvSpPr>
        <p:spPr/>
        <p:txBody>
          <a:bodyPr/>
          <a:lstStyle/>
          <a:p>
            <a:fld id="{26C52679-6622-43E1-A53E-EB8C0F4E4F71}" type="slidenum">
              <a:rPr lang="en-US" smtClean="0"/>
              <a:t>6</a:t>
            </a:fld>
            <a:endParaRPr lang="en-US"/>
          </a:p>
        </p:txBody>
      </p:sp>
    </p:spTree>
    <p:extLst>
      <p:ext uri="{BB962C8B-B14F-4D97-AF65-F5344CB8AC3E}">
        <p14:creationId xmlns:p14="http://schemas.microsoft.com/office/powerpoint/2010/main" val="241992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begs the question then – Did God Create the Evil?  And therefore, create the Devil as their leader?</a:t>
            </a:r>
          </a:p>
          <a:p>
            <a:r>
              <a:rPr lang="en-US" dirty="0"/>
              <a:t>A study of God leads us to know God can only exist with Good.  He cannot exist with Evil – It is impossible for God to create evil.  </a:t>
            </a:r>
          </a:p>
          <a:p>
            <a:r>
              <a:rPr lang="en-US" dirty="0"/>
              <a:t>Click – Everything God created was Good!  </a:t>
            </a:r>
          </a:p>
          <a:p>
            <a:r>
              <a:rPr lang="en-US" dirty="0"/>
              <a:t>Click – God created Satan – and can only create Good – therefore, He must have created Satan GOOD.</a:t>
            </a:r>
          </a:p>
          <a:p>
            <a:endParaRPr lang="en-US" dirty="0"/>
          </a:p>
          <a:p>
            <a:r>
              <a:rPr lang="en-US" dirty="0"/>
              <a:t>Thoughts, Comments?  This begs a question then doesn’t it?  Satan is NOT Good.  </a:t>
            </a:r>
          </a:p>
        </p:txBody>
      </p:sp>
      <p:sp>
        <p:nvSpPr>
          <p:cNvPr id="4" name="Slide Number Placeholder 3"/>
          <p:cNvSpPr>
            <a:spLocks noGrp="1"/>
          </p:cNvSpPr>
          <p:nvPr>
            <p:ph type="sldNum" sz="quarter" idx="5"/>
          </p:nvPr>
        </p:nvSpPr>
        <p:spPr/>
        <p:txBody>
          <a:bodyPr/>
          <a:lstStyle/>
          <a:p>
            <a:fld id="{26C52679-6622-43E1-A53E-EB8C0F4E4F71}" type="slidenum">
              <a:rPr lang="en-US" smtClean="0"/>
              <a:t>7</a:t>
            </a:fld>
            <a:endParaRPr lang="en-US"/>
          </a:p>
        </p:txBody>
      </p:sp>
    </p:spTree>
    <p:extLst>
      <p:ext uri="{BB962C8B-B14F-4D97-AF65-F5344CB8AC3E}">
        <p14:creationId xmlns:p14="http://schemas.microsoft.com/office/powerpoint/2010/main" val="3324685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what happened? </a:t>
            </a:r>
          </a:p>
          <a:p>
            <a:r>
              <a:rPr lang="en-US" dirty="0"/>
              <a:t>What have you heard?  The Bible doesn’t tell us exactly.  There is no “In the Beginning, God created Satan too”  </a:t>
            </a:r>
          </a:p>
          <a:p>
            <a:r>
              <a:rPr lang="en-US" dirty="0"/>
              <a:t>But the Bible does tell us somethings about Satan. </a:t>
            </a:r>
          </a:p>
        </p:txBody>
      </p:sp>
      <p:sp>
        <p:nvSpPr>
          <p:cNvPr id="4" name="Slide Number Placeholder 3"/>
          <p:cNvSpPr>
            <a:spLocks noGrp="1"/>
          </p:cNvSpPr>
          <p:nvPr>
            <p:ph type="sldNum" sz="quarter" idx="5"/>
          </p:nvPr>
        </p:nvSpPr>
        <p:spPr/>
        <p:txBody>
          <a:bodyPr/>
          <a:lstStyle/>
          <a:p>
            <a:fld id="{26C52679-6622-43E1-A53E-EB8C0F4E4F71}" type="slidenum">
              <a:rPr lang="en-US" smtClean="0"/>
              <a:t>8</a:t>
            </a:fld>
            <a:endParaRPr lang="en-US"/>
          </a:p>
        </p:txBody>
      </p:sp>
    </p:spTree>
    <p:extLst>
      <p:ext uri="{BB962C8B-B14F-4D97-AF65-F5344CB8AC3E}">
        <p14:creationId xmlns:p14="http://schemas.microsoft.com/office/powerpoint/2010/main" val="334077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8:44		Satan was not truthful</a:t>
            </a:r>
          </a:p>
          <a:p>
            <a:r>
              <a:rPr lang="en-US" dirty="0"/>
              <a:t>1 Tim. 3:6		Satan fell into condemnation</a:t>
            </a:r>
          </a:p>
          <a:p>
            <a:r>
              <a:rPr lang="en-US" dirty="0"/>
              <a:t>2 Peter 2:4		Sinful angels were cast into Hades</a:t>
            </a:r>
          </a:p>
          <a:p>
            <a:r>
              <a:rPr lang="en-US" dirty="0"/>
              <a:t>Jude 1:6-7		Angels deserted their domain</a:t>
            </a:r>
          </a:p>
          <a:p>
            <a:r>
              <a:rPr lang="en-US" dirty="0"/>
              <a:t>Rev. 12:7-9		Speaks of a war in Heaven; 	Devil was cast out along with his angels</a:t>
            </a:r>
          </a:p>
          <a:p>
            <a:r>
              <a:rPr lang="en-US" dirty="0"/>
              <a:t>If angels are cast out of heaven – after falling into condemnation – what does that tell you about the nature of Angels?  CHOICE, FREE-WILL.  </a:t>
            </a:r>
          </a:p>
          <a:p>
            <a:r>
              <a:rPr lang="en-US" dirty="0"/>
              <a:t>We have no reason to believe Satan was created any differently.  And he could choose to disobey.  </a:t>
            </a:r>
          </a:p>
          <a:p>
            <a:r>
              <a:rPr lang="en-US" dirty="0"/>
              <a:t>REV – figurative language – hard to know how figurative or literal?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9</a:t>
            </a:fld>
            <a:endParaRPr lang="en-US"/>
          </a:p>
        </p:txBody>
      </p:sp>
    </p:spTree>
    <p:extLst>
      <p:ext uri="{BB962C8B-B14F-4D97-AF65-F5344CB8AC3E}">
        <p14:creationId xmlns:p14="http://schemas.microsoft.com/office/powerpoint/2010/main" val="2388211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3207-B122-3E54-707E-A11BDE2499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C3C95-0CFF-DD0F-1B9B-C1CBCF4F9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56737-A4A8-A9E2-47BA-36EFA9267CD9}"/>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DF1F7EC2-86E3-A133-1BD2-0D2496AF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CC41-B041-35E9-5B27-D3980C6AC68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88727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81F-A89E-76AA-15B6-9A2FB0790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38FE3-96BE-3FE9-2058-1422859E2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3097-4CC9-F2BE-4596-51516CB411F4}"/>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F7BAF507-0D3F-AE02-F3F5-ACBBB9568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ADFDB-BC24-F3CD-2CAA-1B811DCA841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6762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5A721-8E4C-CD27-8E3E-F789D08E2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24A58-27C1-18F1-4870-06D0F6C5E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1A9DB-3E25-037F-5108-5B3AFD41551A}"/>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7F267C77-81C0-3764-9CC7-8DE4B7F1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F9AC-A37C-A376-5A08-6E0B2F7D19B7}"/>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88408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35E2-ABE0-0D40-C314-D9C48D773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8A130-C858-6F1B-00A0-23555F652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39C96-34FC-D3E5-6181-7D6A393A6ED2}"/>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A7F8E4D5-773B-E8B1-E2E6-64CF7FA4C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9E21-988C-D263-8B0A-E0E20DAC1BED}"/>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089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E40-1F71-FE87-0A78-3B798DA07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C167D-775D-7CA9-D65B-6B6D077DDC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8A9BE-F07E-849A-E991-FE40B7B2A487}"/>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08CE1DAE-9630-B45D-E2DC-17AA919B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AA40A-1482-9ED0-51AB-957AD8DE274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3398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1A70-B921-74D2-63BB-ECE2F96DF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53B72-085C-4F8E-E54F-E0CAB6AC00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0BFB94-EA7A-F8CB-033E-2E9041EEE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306E4-4799-0E8A-B00E-288258BEFB37}"/>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6" name="Footer Placeholder 5">
            <a:extLst>
              <a:ext uri="{FF2B5EF4-FFF2-40B4-BE49-F238E27FC236}">
                <a16:creationId xmlns:a16="http://schemas.microsoft.com/office/drawing/2014/main" id="{C98DD5F9-CF72-F9FE-7206-C1286F20F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2DE4E-33F3-3645-8A36-D780A647502A}"/>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861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D54-0CE7-4F42-0C81-3D1F39557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1D3C2-94E9-7889-C069-8F37EF0F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F7BDB-4440-F271-DDC1-17E889AB5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1E28F-4298-326A-9BB3-1A3F8181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15709-85C2-0DEA-F931-862A29811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7AF8A-FF89-0045-5A62-6BD5A7EF8326}"/>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8" name="Footer Placeholder 7">
            <a:extLst>
              <a:ext uri="{FF2B5EF4-FFF2-40B4-BE49-F238E27FC236}">
                <a16:creationId xmlns:a16="http://schemas.microsoft.com/office/drawing/2014/main" id="{835847B9-F9D5-D3F1-BCAD-92EF10AD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9772C-0068-5537-0377-2FD1E19C41C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7640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C34-E5F7-E2A0-4CFD-E53BE82DCB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486F-FFB2-5414-D822-653FFC283F70}"/>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4" name="Footer Placeholder 3">
            <a:extLst>
              <a:ext uri="{FF2B5EF4-FFF2-40B4-BE49-F238E27FC236}">
                <a16:creationId xmlns:a16="http://schemas.microsoft.com/office/drawing/2014/main" id="{07B3A3B5-7BF6-CEBD-C13E-91B0628E7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68BE2-5AFE-EBB0-FF0F-C5A935C132EB}"/>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909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5344-42DE-E219-6FE1-876C9B8BAE2D}"/>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3" name="Footer Placeholder 2">
            <a:extLst>
              <a:ext uri="{FF2B5EF4-FFF2-40B4-BE49-F238E27FC236}">
                <a16:creationId xmlns:a16="http://schemas.microsoft.com/office/drawing/2014/main" id="{FD968AD2-BF83-952F-3512-4E365DA0C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2AC4B-1C7C-0BE9-9362-42B168D9A621}"/>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46728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5218-B1C5-853A-64F6-06E99D15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5E09C-F363-94BC-AC62-969C0CB73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7BF84-B106-5B7F-4659-6A53861E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8E4A-A249-7205-81F3-F1B2A6A4D49D}"/>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6" name="Footer Placeholder 5">
            <a:extLst>
              <a:ext uri="{FF2B5EF4-FFF2-40B4-BE49-F238E27FC236}">
                <a16:creationId xmlns:a16="http://schemas.microsoft.com/office/drawing/2014/main" id="{3D62EE3B-B5BB-70AC-9032-D0DF2AC42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1869-FDD9-8A4D-5E8B-8C83125939E9}"/>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58191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0091-1245-05AA-0999-DFF387512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78FB9-8F50-CCE4-E851-29B9F40D2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1FE9A-684B-C0F8-9BA9-E781FF3EA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FF87D-787F-E900-3929-5BEDB5B2BBA0}"/>
              </a:ext>
            </a:extLst>
          </p:cNvPr>
          <p:cNvSpPr>
            <a:spLocks noGrp="1"/>
          </p:cNvSpPr>
          <p:nvPr>
            <p:ph type="dt" sz="half" idx="10"/>
          </p:nvPr>
        </p:nvSpPr>
        <p:spPr/>
        <p:txBody>
          <a:bodyPr/>
          <a:lstStyle/>
          <a:p>
            <a:fld id="{B44AB6D7-27A4-4D98-89E8-B9A1322EA328}" type="datetimeFigureOut">
              <a:rPr lang="en-US" smtClean="0"/>
              <a:t>1/25/2023</a:t>
            </a:fld>
            <a:endParaRPr lang="en-US"/>
          </a:p>
        </p:txBody>
      </p:sp>
      <p:sp>
        <p:nvSpPr>
          <p:cNvPr id="6" name="Footer Placeholder 5">
            <a:extLst>
              <a:ext uri="{FF2B5EF4-FFF2-40B4-BE49-F238E27FC236}">
                <a16:creationId xmlns:a16="http://schemas.microsoft.com/office/drawing/2014/main" id="{5F56718E-A01C-0E4D-E264-57FE56BB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B95C3-9327-BE6F-AC49-115A0483E77F}"/>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7995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74FCA-A8FC-ABEF-D960-81C4A7BDC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5344C-5979-A8E1-F4E2-0992ED40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69FE1-63A8-5F40-B934-32B99633F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AB6D7-27A4-4D98-89E8-B9A1322EA328}" type="datetimeFigureOut">
              <a:rPr lang="en-US" smtClean="0"/>
              <a:t>1/25/2023</a:t>
            </a:fld>
            <a:endParaRPr lang="en-US"/>
          </a:p>
        </p:txBody>
      </p:sp>
      <p:sp>
        <p:nvSpPr>
          <p:cNvPr id="5" name="Footer Placeholder 4">
            <a:extLst>
              <a:ext uri="{FF2B5EF4-FFF2-40B4-BE49-F238E27FC236}">
                <a16:creationId xmlns:a16="http://schemas.microsoft.com/office/drawing/2014/main" id="{F6E94D30-B838-90BF-B45D-FA3C3AC9D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62A12-DAF7-AADC-7270-1778E325A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BC08-50EF-4BD0-9A73-820D998E2703}" type="slidenum">
              <a:rPr lang="en-US" smtClean="0"/>
              <a:t>‹#›</a:t>
            </a:fld>
            <a:endParaRPr lang="en-US"/>
          </a:p>
        </p:txBody>
      </p:sp>
    </p:spTree>
    <p:extLst>
      <p:ext uri="{BB962C8B-B14F-4D97-AF65-F5344CB8AC3E}">
        <p14:creationId xmlns:p14="http://schemas.microsoft.com/office/powerpoint/2010/main" val="137630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Landasans Medium" panose="00000606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ndasans Medium" panose="00000606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ndasans Medium" panose="00000606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ndasans Medium" panose="00000606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3352801" y="3044279"/>
            <a:ext cx="5194300" cy="1107996"/>
          </a:xfrm>
          <a:prstGeom prst="rect">
            <a:avLst/>
          </a:prstGeom>
          <a:noFill/>
        </p:spPr>
        <p:txBody>
          <a:bodyPr wrap="square" rtlCol="0">
            <a:spAutoFit/>
          </a:bodyPr>
          <a:lstStyle/>
          <a:p>
            <a:pPr algn="ctr"/>
            <a:r>
              <a:rPr lang="en-US" sz="6600" b="1" dirty="0">
                <a:solidFill>
                  <a:schemeClr val="accent2">
                    <a:lumMod val="50000"/>
                  </a:schemeClr>
                </a:solidFill>
                <a:latin typeface="Landasans Medium" panose="00000606000000000000" charset="0"/>
                <a:ea typeface="Source Sans Pro Black" panose="020B0803030403020204" pitchFamily="34" charset="0"/>
              </a:rPr>
              <a:t>Satan, The Devil</a:t>
            </a:r>
          </a:p>
        </p:txBody>
      </p:sp>
    </p:spTree>
    <p:extLst>
      <p:ext uri="{BB962C8B-B14F-4D97-AF65-F5344CB8AC3E}">
        <p14:creationId xmlns:p14="http://schemas.microsoft.com/office/powerpoint/2010/main" val="399524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3F1B2E-ACD4-72AB-C2E6-52EAB95E9F2D}"/>
              </a:ext>
            </a:extLst>
          </p:cNvPr>
          <p:cNvPicPr>
            <a:picLocks noChangeAspect="1"/>
          </p:cNvPicPr>
          <p:nvPr/>
        </p:nvPicPr>
        <p:blipFill>
          <a:blip r:embed="rId2"/>
          <a:stretch>
            <a:fillRect/>
          </a:stretch>
        </p:blipFill>
        <p:spPr>
          <a:xfrm>
            <a:off x="-3050" y="1"/>
            <a:ext cx="12192000" cy="6857999"/>
          </a:xfrm>
          <a:prstGeom prst="rect">
            <a:avLst/>
          </a:prstGeom>
        </p:spPr>
      </p:pic>
      <p:pic>
        <p:nvPicPr>
          <p:cNvPr id="13" name="Picture 12">
            <a:extLst>
              <a:ext uri="{FF2B5EF4-FFF2-40B4-BE49-F238E27FC236}">
                <a16:creationId xmlns:a16="http://schemas.microsoft.com/office/drawing/2014/main" id="{9B084E79-18A9-83DB-7CA3-EB561DE7916E}"/>
              </a:ext>
            </a:extLst>
          </p:cNvPr>
          <p:cNvPicPr>
            <a:picLocks noChangeAspect="1"/>
          </p:cNvPicPr>
          <p:nvPr/>
        </p:nvPicPr>
        <p:blipFill rotWithShape="1">
          <a:blip r:embed="rId3"/>
          <a:srcRect l="11206" r="9835"/>
          <a:stretch/>
        </p:blipFill>
        <p:spPr>
          <a:xfrm>
            <a:off x="2522358" y="10"/>
            <a:ext cx="9669642" cy="6857990"/>
          </a:xfrm>
          <a:prstGeom prst="rect">
            <a:avLst/>
          </a:prstGeom>
        </p:spPr>
      </p:pic>
      <p:sp>
        <p:nvSpPr>
          <p:cNvPr id="28"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18933D2-D2B6-92E4-92A5-8BAA1EE47CF5}"/>
              </a:ext>
            </a:extLst>
          </p:cNvPr>
          <p:cNvSpPr>
            <a:spLocks noGrp="1"/>
          </p:cNvSpPr>
          <p:nvPr>
            <p:ph type="title" idx="4294967295"/>
          </p:nvPr>
        </p:nvSpPr>
        <p:spPr>
          <a:xfrm>
            <a:off x="506185" y="375558"/>
            <a:ext cx="6375878" cy="5861956"/>
          </a:xfrm>
          <a:noFill/>
        </p:spPr>
        <p:txBody>
          <a:bodyPr vert="horz" lIns="91440" tIns="45720" rIns="91440" bIns="45720" rtlCol="0" anchor="t">
            <a:normAutofit fontScale="90000"/>
          </a:bodyPr>
          <a:lstStyle/>
          <a:p>
            <a:r>
              <a:rPr lang="en-US" b="1" dirty="0">
                <a:solidFill>
                  <a:schemeClr val="accent2">
                    <a:lumMod val="50000"/>
                  </a:schemeClr>
                </a:solidFill>
                <a:latin typeface="Landasans Medium" panose="00000606000000000000" pitchFamily="50" charset="0"/>
              </a:rPr>
              <a:t>Common False Teaching about Satan</a:t>
            </a:r>
            <a:br>
              <a:rPr lang="en-US" sz="2800" b="1" dirty="0">
                <a:latin typeface="Landasans Medium" panose="00000606000000000000" pitchFamily="50" charset="0"/>
              </a:rPr>
            </a:br>
            <a:br>
              <a:rPr lang="en-US" sz="2800" b="1" dirty="0">
                <a:latin typeface="Landasans Medium" panose="00000606000000000000" pitchFamily="50" charset="0"/>
              </a:rPr>
            </a:br>
            <a:r>
              <a:rPr lang="en-US" sz="3600" dirty="0"/>
              <a:t>Th</a:t>
            </a:r>
            <a:r>
              <a:rPr lang="en-US" sz="3600" dirty="0">
                <a:latin typeface="Landasans Medium" panose="00000606000000000000" pitchFamily="50" charset="0"/>
              </a:rPr>
              <a:t>e Bible indicates that originally Satan was one of the angels God created to serve Him. But Satan became envious of God and decided to rebel against God and try to take His place.</a:t>
            </a:r>
            <a:br>
              <a:rPr lang="en-US" sz="3600" dirty="0">
                <a:latin typeface="Landasans Medium" panose="00000606000000000000" pitchFamily="50" charset="0"/>
              </a:rPr>
            </a:br>
            <a:br>
              <a:rPr lang="en-US" sz="3600" dirty="0">
                <a:latin typeface="Landasans Medium" panose="00000606000000000000" pitchFamily="50" charset="0"/>
              </a:rPr>
            </a:br>
            <a:r>
              <a:rPr lang="en-US" sz="3600" dirty="0">
                <a:latin typeface="Landasans Medium" panose="00000606000000000000" pitchFamily="50" charset="0"/>
              </a:rPr>
              <a:t>His rebellion was unsuccessful, however, and he was thrown out of heaven: “How you have fallen from heaven… You have been cast down to the earth” (Isaiah 14:12).</a:t>
            </a:r>
            <a:endParaRPr lang="en-US" sz="2800" dirty="0">
              <a:latin typeface="Landasans Medium" panose="00000606000000000000" pitchFamily="50" charset="0"/>
            </a:endParaRPr>
          </a:p>
        </p:txBody>
      </p:sp>
    </p:spTree>
    <p:extLst>
      <p:ext uri="{BB962C8B-B14F-4D97-AF65-F5344CB8AC3E}">
        <p14:creationId xmlns:p14="http://schemas.microsoft.com/office/powerpoint/2010/main" val="1069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F0FB44-A6F1-BFDC-07B2-B91C0845A884}"/>
              </a:ext>
            </a:extLst>
          </p:cNvPr>
          <p:cNvPicPr>
            <a:picLocks noChangeAspect="1"/>
          </p:cNvPicPr>
          <p:nvPr/>
        </p:nvPicPr>
        <p:blipFill>
          <a:blip r:embed="rId3"/>
          <a:stretch>
            <a:fillRect/>
          </a:stretch>
        </p:blipFill>
        <p:spPr>
          <a:xfrm>
            <a:off x="-3050" y="1"/>
            <a:ext cx="12192000" cy="6857999"/>
          </a:xfrm>
          <a:prstGeom prst="rect">
            <a:avLst/>
          </a:prstGeom>
        </p:spPr>
      </p:pic>
      <p:pic>
        <p:nvPicPr>
          <p:cNvPr id="13" name="Picture 12">
            <a:extLst>
              <a:ext uri="{FF2B5EF4-FFF2-40B4-BE49-F238E27FC236}">
                <a16:creationId xmlns:a16="http://schemas.microsoft.com/office/drawing/2014/main" id="{9B084E79-18A9-83DB-7CA3-EB561DE7916E}"/>
              </a:ext>
            </a:extLst>
          </p:cNvPr>
          <p:cNvPicPr>
            <a:picLocks noChangeAspect="1"/>
          </p:cNvPicPr>
          <p:nvPr/>
        </p:nvPicPr>
        <p:blipFill rotWithShape="1">
          <a:blip r:embed="rId4"/>
          <a:srcRect l="11206" r="9835"/>
          <a:stretch/>
        </p:blipFill>
        <p:spPr>
          <a:xfrm>
            <a:off x="2522358" y="10"/>
            <a:ext cx="9669642" cy="6857990"/>
          </a:xfrm>
          <a:prstGeom prst="rect">
            <a:avLst/>
          </a:prstGeom>
        </p:spPr>
      </p:pic>
      <p:sp>
        <p:nvSpPr>
          <p:cNvPr id="28"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18933D2-D2B6-92E4-92A5-8BAA1EE47CF5}"/>
              </a:ext>
            </a:extLst>
          </p:cNvPr>
          <p:cNvSpPr>
            <a:spLocks noGrp="1"/>
          </p:cNvSpPr>
          <p:nvPr>
            <p:ph type="title" idx="4294967295"/>
          </p:nvPr>
        </p:nvSpPr>
        <p:spPr>
          <a:xfrm>
            <a:off x="506185" y="375558"/>
            <a:ext cx="6375878" cy="5861956"/>
          </a:xfrm>
          <a:noFill/>
        </p:spPr>
        <p:txBody>
          <a:bodyPr vert="horz" lIns="91440" tIns="45720" rIns="91440" bIns="45720" rtlCol="0" anchor="t">
            <a:normAutofit fontScale="90000"/>
          </a:bodyPr>
          <a:lstStyle/>
          <a:p>
            <a:r>
              <a:rPr lang="en-US" b="1" dirty="0">
                <a:solidFill>
                  <a:schemeClr val="accent2">
                    <a:lumMod val="50000"/>
                  </a:schemeClr>
                </a:solidFill>
                <a:latin typeface="Landasans Medium" panose="00000606000000000000" pitchFamily="50" charset="0"/>
              </a:rPr>
              <a:t>Common False Teaching about Satan</a:t>
            </a:r>
            <a:br>
              <a:rPr lang="en-US" sz="2800" b="1" dirty="0">
                <a:latin typeface="Landasans Medium" panose="00000606000000000000" pitchFamily="50" charset="0"/>
              </a:rPr>
            </a:br>
            <a:br>
              <a:rPr lang="en-US" sz="2800" b="1" dirty="0">
                <a:latin typeface="Landasans Medium" panose="00000606000000000000" pitchFamily="50" charset="0"/>
              </a:rPr>
            </a:br>
            <a:r>
              <a:rPr lang="en-US" sz="3600" dirty="0">
                <a:latin typeface="Landasans Medium" panose="00000606000000000000" pitchFamily="50" charset="0"/>
              </a:rPr>
              <a:t>The Bible indicates that originally Satan was one of the angels God created to serve Him. But Satan became envious of God and decided to rebel against God and try to take His place.</a:t>
            </a:r>
            <a:br>
              <a:rPr lang="en-US" sz="3600" dirty="0">
                <a:latin typeface="Landasans Medium" panose="00000606000000000000" pitchFamily="50" charset="0"/>
              </a:rPr>
            </a:br>
            <a:br>
              <a:rPr lang="en-US" sz="3600" dirty="0">
                <a:latin typeface="Landasans Medium" panose="00000606000000000000" pitchFamily="50" charset="0"/>
              </a:rPr>
            </a:br>
            <a:r>
              <a:rPr lang="en-US" sz="3600" dirty="0">
                <a:latin typeface="Landasans Medium" panose="00000606000000000000" pitchFamily="50" charset="0"/>
              </a:rPr>
              <a:t>His rebellion was unsuccessful, however, and he was thrown out of heaven: “How you have fallen from heaven… You have been cast down to the earth” (Isaiah 14:12).</a:t>
            </a:r>
            <a:endParaRPr lang="en-US" sz="2800" dirty="0">
              <a:latin typeface="Landasans Medium" panose="00000606000000000000" pitchFamily="50" charset="0"/>
            </a:endParaRPr>
          </a:p>
        </p:txBody>
      </p:sp>
      <p:sp>
        <p:nvSpPr>
          <p:cNvPr id="2" name="TextBox 1">
            <a:extLst>
              <a:ext uri="{FF2B5EF4-FFF2-40B4-BE49-F238E27FC236}">
                <a16:creationId xmlns:a16="http://schemas.microsoft.com/office/drawing/2014/main" id="{30E5F92C-CE33-4155-C420-2633A69537B7}"/>
              </a:ext>
            </a:extLst>
          </p:cNvPr>
          <p:cNvSpPr txBox="1"/>
          <p:nvPr/>
        </p:nvSpPr>
        <p:spPr>
          <a:xfrm>
            <a:off x="6932278" y="751344"/>
            <a:ext cx="4944285" cy="535531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a:latin typeface="Landasans Medium" panose="00000606000000000000" pitchFamily="50" charset="0"/>
              </a:rPr>
              <a:t>This narrative is derived from two OT passages which do not speak directly about Satan. </a:t>
            </a:r>
          </a:p>
          <a:p>
            <a:pPr algn="ctr"/>
            <a:endParaRPr lang="en-US" sz="3600" b="1" dirty="0">
              <a:latin typeface="Landasans Medium" panose="00000606000000000000" pitchFamily="50" charset="0"/>
            </a:endParaRPr>
          </a:p>
          <a:p>
            <a:pPr algn="ctr"/>
            <a:r>
              <a:rPr lang="en-US" sz="3600" b="1" dirty="0">
                <a:latin typeface="Landasans Medium" panose="00000606000000000000" pitchFamily="50" charset="0"/>
              </a:rPr>
              <a:t>Isaiah 14:12-15</a:t>
            </a:r>
          </a:p>
          <a:p>
            <a:pPr algn="ctr"/>
            <a:r>
              <a:rPr lang="en-US" sz="3600" b="1" dirty="0">
                <a:latin typeface="Landasans Medium" panose="00000606000000000000" pitchFamily="50" charset="0"/>
              </a:rPr>
              <a:t>Prophecy against King of Babylon</a:t>
            </a:r>
          </a:p>
          <a:p>
            <a:pPr algn="ctr"/>
            <a:endParaRPr lang="en-US" sz="3600" b="1" dirty="0">
              <a:latin typeface="Landasans Medium" panose="00000606000000000000" pitchFamily="50" charset="0"/>
            </a:endParaRPr>
          </a:p>
          <a:p>
            <a:pPr algn="ctr"/>
            <a:r>
              <a:rPr lang="en-US" sz="3600" b="1" dirty="0">
                <a:latin typeface="Landasans Medium" panose="00000606000000000000" pitchFamily="50" charset="0"/>
              </a:rPr>
              <a:t>Ezekiel 28:11-19</a:t>
            </a:r>
          </a:p>
          <a:p>
            <a:pPr algn="ctr"/>
            <a:r>
              <a:rPr lang="en-US" sz="3600" b="1" dirty="0">
                <a:latin typeface="Landasans Medium" panose="00000606000000000000" pitchFamily="50" charset="0"/>
              </a:rPr>
              <a:t>Lament against the King of Tyre</a:t>
            </a:r>
            <a:endParaRPr lang="en-US" dirty="0"/>
          </a:p>
          <a:p>
            <a:endParaRPr lang="en-US" dirty="0"/>
          </a:p>
        </p:txBody>
      </p:sp>
    </p:spTree>
    <p:extLst>
      <p:ext uri="{BB962C8B-B14F-4D97-AF65-F5344CB8AC3E}">
        <p14:creationId xmlns:p14="http://schemas.microsoft.com/office/powerpoint/2010/main" val="9447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8084C49-3D22-A9EC-580D-8A3B9887CDDE}"/>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chemeClr val="tx1"/>
                </a:solidFill>
                <a:latin typeface="Landasans Medium" panose="00000606000000000000" pitchFamily="50" charset="0"/>
                <a:ea typeface="+mj-ea"/>
                <a:cs typeface="+mj-cs"/>
              </a:rPr>
              <a:t>What do we Know about Satan? </a:t>
            </a: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552091"/>
            <a:ext cx="6224335" cy="5431536"/>
          </a:xfrm>
          <a:prstGeom prst="rect">
            <a:avLst/>
          </a:prstGeom>
        </p:spPr>
        <p:txBody>
          <a:bodyPr vert="horz" lIns="91440" tIns="45720" rIns="91440" bIns="45720" rtlCol="0" anchor="ctr">
            <a:normAutofit lnSpcReduction="10000"/>
          </a:bodyPr>
          <a:lstStyle/>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He is the ruler &amp; prince of this world	John 12:31; 14:30; 16:11; Eph. 2:2</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He is our adversary and actively seeks victims	1 Peter 5:8</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He has an army of helpers 		Eph. 6:12; Matt. 25:41</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He has victories in this age			Gen. 3:13-14;  Luke 22:3;  			1 Tim 1:18-20;  1 Tim. 4:1</a:t>
            </a:r>
          </a:p>
        </p:txBody>
      </p:sp>
    </p:spTree>
    <p:extLst>
      <p:ext uri="{BB962C8B-B14F-4D97-AF65-F5344CB8AC3E}">
        <p14:creationId xmlns:p14="http://schemas.microsoft.com/office/powerpoint/2010/main" val="12964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33F9FF4-8C2D-9BFE-B758-57E4F96E5E82}"/>
              </a:ext>
            </a:extLst>
          </p:cNvPr>
          <p:cNvPicPr>
            <a:picLocks noChangeAspect="1"/>
          </p:cNvPicPr>
          <p:nvPr/>
        </p:nvPicPr>
        <p:blipFill>
          <a:blip r:embed="rId3"/>
          <a:stretch>
            <a:fillRect/>
          </a:stretch>
        </p:blipFill>
        <p:spPr>
          <a:xfrm>
            <a:off x="-3048" y="1"/>
            <a:ext cx="12192000"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chemeClr val="tx1"/>
                </a:solidFill>
                <a:latin typeface="Landasans Medium" panose="00000606000000000000" pitchFamily="50" charset="0"/>
                <a:ea typeface="+mj-ea"/>
                <a:cs typeface="+mj-cs"/>
              </a:rPr>
              <a:t>Satan vs God </a:t>
            </a: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552091"/>
            <a:ext cx="6673914" cy="5431536"/>
          </a:xfrm>
          <a:prstGeom prst="rect">
            <a:avLst/>
          </a:prstGeom>
        </p:spPr>
        <p:txBody>
          <a:bodyPr vert="horz" lIns="91440" tIns="45720" rIns="91440" bIns="45720" rtlCol="0" anchor="ctr">
            <a:normAutofit/>
          </a:bodyPr>
          <a:lstStyle/>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Satan is powerful, but not as powerful as God.  		1 John 4:4; John 10:27-29</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He was conquered by Jesus via His resurrection	Hebrew 2:14; John 12;31</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Satan is a defeated foe but remains active until judgment		</a:t>
            </a:r>
          </a:p>
        </p:txBody>
      </p:sp>
    </p:spTree>
    <p:extLst>
      <p:ext uri="{BB962C8B-B14F-4D97-AF65-F5344CB8AC3E}">
        <p14:creationId xmlns:p14="http://schemas.microsoft.com/office/powerpoint/2010/main" val="34664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a:blip r:embed="rId3"/>
          <a:stretch>
            <a:fillRect/>
          </a:stretch>
        </p:blipFill>
        <p:spPr>
          <a:xfrm>
            <a:off x="-3048" y="0"/>
            <a:ext cx="12195048"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chemeClr val="tx1"/>
                </a:solidFill>
                <a:latin typeface="Landasans Medium" panose="00000606000000000000" pitchFamily="50" charset="0"/>
                <a:ea typeface="+mj-ea"/>
                <a:cs typeface="+mj-cs"/>
              </a:rPr>
              <a:t>Satan </a:t>
            </a:r>
            <a:r>
              <a:rPr lang="en-US" sz="6000" dirty="0">
                <a:latin typeface="Landasans Medium" panose="00000606000000000000" pitchFamily="50" charset="0"/>
              </a:rPr>
              <a:t>vs. US</a:t>
            </a:r>
            <a:endParaRPr lang="en-US" sz="6000" kern="1200" dirty="0">
              <a:solidFill>
                <a:schemeClr val="tx1"/>
              </a:solidFill>
              <a:latin typeface="Landasans Medium" panose="00000606000000000000" pitchFamily="50" charset="0"/>
              <a:ea typeface="+mj-ea"/>
              <a:cs typeface="+mj-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289200"/>
            <a:ext cx="6724206" cy="6111599"/>
          </a:xfrm>
          <a:prstGeom prst="rect">
            <a:avLst/>
          </a:prstGeom>
        </p:spPr>
        <p:txBody>
          <a:bodyPr vert="horz" lIns="91440" tIns="45720" rIns="91440" bIns="45720" rtlCol="0" anchor="ctr">
            <a:normAutofit fontScale="92500" lnSpcReduction="10000"/>
          </a:bodyPr>
          <a:lstStyle/>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Deceives		 	2 Cor 11:3-4: John 8:44</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Disguises Himself	2 Cor. 11:13-15</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Blinds Us			2 Cor. 4:3-4</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Steals the Word		Mark 4:15</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Divisions			Rom. 16:17-20</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Hinders Evangelism	1 Thess. 2:17-18</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Our Desires		Acts 5:1-3</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Tempts 			1 Cor. 7:5</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Accuses brotherhood	Rev. 12:9-10</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Causes Grief, Problems		</a:t>
            </a:r>
          </a:p>
        </p:txBody>
      </p:sp>
    </p:spTree>
    <p:extLst>
      <p:ext uri="{BB962C8B-B14F-4D97-AF65-F5344CB8AC3E}">
        <p14:creationId xmlns:p14="http://schemas.microsoft.com/office/powerpoint/2010/main" val="1344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ross on a white surface&#10;&#10;Description automatically generated with medium confidence">
            <a:extLst>
              <a:ext uri="{FF2B5EF4-FFF2-40B4-BE49-F238E27FC236}">
                <a16:creationId xmlns:a16="http://schemas.microsoft.com/office/drawing/2014/main" id="{16DE0BBA-389A-48EA-3F58-A65EC32B9B20}"/>
              </a:ext>
            </a:extLst>
          </p:cNvPr>
          <p:cNvPicPr>
            <a:picLocks noChangeAspect="1"/>
          </p:cNvPicPr>
          <p:nvPr/>
        </p:nvPicPr>
        <p:blipFill rotWithShape="1">
          <a:blip r:embed="rId3"/>
          <a:srcRect l="26864" r="42726" b="-1"/>
          <a:stretch/>
        </p:blipFill>
        <p:spPr>
          <a:xfrm>
            <a:off x="20" y="638177"/>
            <a:ext cx="3017500" cy="5581644"/>
          </a:xfrm>
          <a:prstGeom prst="rect">
            <a:avLst/>
          </a:prstGeom>
        </p:spPr>
      </p:pic>
      <p:pic>
        <p:nvPicPr>
          <p:cNvPr id="11" name="Picture 10">
            <a:extLst>
              <a:ext uri="{FF2B5EF4-FFF2-40B4-BE49-F238E27FC236}">
                <a16:creationId xmlns:a16="http://schemas.microsoft.com/office/drawing/2014/main" id="{6E540FEF-51E5-BB30-590A-B71D6527CDBB}"/>
              </a:ext>
            </a:extLst>
          </p:cNvPr>
          <p:cNvPicPr>
            <a:picLocks noChangeAspect="1"/>
          </p:cNvPicPr>
          <p:nvPr/>
        </p:nvPicPr>
        <p:blipFill rotWithShape="1">
          <a:blip r:embed="rId4"/>
          <a:srcRect t="552" r="2" b="1582"/>
          <a:stretch/>
        </p:blipFill>
        <p:spPr>
          <a:xfrm>
            <a:off x="3171272" y="638179"/>
            <a:ext cx="5849456" cy="5581644"/>
          </a:xfrm>
          <a:prstGeom prst="rect">
            <a:avLst/>
          </a:prstGeom>
        </p:spPr>
      </p:pic>
      <p:pic>
        <p:nvPicPr>
          <p:cNvPr id="14" name="Picture 13" descr="A hand holding a red apple&#10;&#10;Description automatically generated">
            <a:extLst>
              <a:ext uri="{FF2B5EF4-FFF2-40B4-BE49-F238E27FC236}">
                <a16:creationId xmlns:a16="http://schemas.microsoft.com/office/drawing/2014/main" id="{6B74FA67-0E11-F8AF-2E07-D90DAC922B7B}"/>
              </a:ext>
            </a:extLst>
          </p:cNvPr>
          <p:cNvPicPr>
            <a:picLocks noChangeAspect="1"/>
          </p:cNvPicPr>
          <p:nvPr/>
        </p:nvPicPr>
        <p:blipFill rotWithShape="1">
          <a:blip r:embed="rId5"/>
          <a:srcRect l="26505" r="34572" b="2"/>
          <a:stretch/>
        </p:blipFill>
        <p:spPr>
          <a:xfrm>
            <a:off x="9174480" y="638178"/>
            <a:ext cx="3017520" cy="5581644"/>
          </a:xfrm>
          <a:prstGeom prst="rect">
            <a:avLst/>
          </a:prstGeom>
        </p:spPr>
      </p:pic>
      <p:sp>
        <p:nvSpPr>
          <p:cNvPr id="67" name="Rectangle 66">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3BED4D3-5F4A-17C6-E5E3-0B009444F6D8}"/>
              </a:ext>
            </a:extLst>
          </p:cNvPr>
          <p:cNvSpPr txBox="1"/>
          <p:nvPr/>
        </p:nvSpPr>
        <p:spPr>
          <a:xfrm>
            <a:off x="91440" y="870288"/>
            <a:ext cx="2926059" cy="5262979"/>
          </a:xfrm>
          <a:prstGeom prst="rect">
            <a:avLst/>
          </a:prstGeom>
          <a:noFill/>
        </p:spPr>
        <p:txBody>
          <a:bodyPr wrap="square">
            <a:spAutoFit/>
          </a:bodyPr>
          <a:lstStyle/>
          <a:p>
            <a:pPr algn="ctr"/>
            <a:r>
              <a:rPr lang="en-US" sz="2400" dirty="0">
                <a:latin typeface="Landasans Medium" panose="00000606000000000000" pitchFamily="50" charset="0"/>
              </a:rPr>
              <a:t>“But I fear, lest somehow, as the serpent </a:t>
            </a:r>
            <a:r>
              <a:rPr lang="en-US" sz="2400" u="sng" dirty="0">
                <a:latin typeface="Landasans Medium" panose="00000606000000000000" pitchFamily="50" charset="0"/>
              </a:rPr>
              <a:t>deceived</a:t>
            </a:r>
            <a:r>
              <a:rPr lang="en-US" sz="2400" dirty="0">
                <a:latin typeface="Landasans Medium" panose="00000606000000000000" pitchFamily="50" charset="0"/>
              </a:rPr>
              <a:t> Eve by his craftiness, so your minds may be corrupted from the simplicity that is in Christ. For if he who comes preaches another Jesus whom we have not preached, or if you receive a different spirit which you have not received, or a different gospel which you have not accepted—you may well put up with it!”</a:t>
            </a:r>
          </a:p>
          <a:p>
            <a:pPr algn="ctr"/>
            <a:r>
              <a:rPr lang="en-US" sz="2400" dirty="0">
                <a:latin typeface="Landasans Medium" panose="00000606000000000000" pitchFamily="50" charset="0"/>
              </a:rPr>
              <a:t>2 Cor. 11:3-4 </a:t>
            </a:r>
          </a:p>
        </p:txBody>
      </p:sp>
    </p:spTree>
    <p:extLst>
      <p:ext uri="{BB962C8B-B14F-4D97-AF65-F5344CB8AC3E}">
        <p14:creationId xmlns:p14="http://schemas.microsoft.com/office/powerpoint/2010/main" val="1752882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411482" y="365124"/>
            <a:ext cx="5543546" cy="60874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solidFill>
                  <a:schemeClr val="accent2">
                    <a:lumMod val="40000"/>
                    <a:lumOff val="60000"/>
                  </a:schemeClr>
                </a:solidFill>
                <a:latin typeface="Landasans Medium" panose="00000606000000000000" pitchFamily="50" charset="0"/>
                <a:ea typeface="+mj-ea"/>
                <a:cs typeface="+mj-cs"/>
              </a:rPr>
              <a:t>“Be sober, be vigilant; because your adversary the devil walks about like a roaring lion, seeking whom he may devour.”</a:t>
            </a:r>
          </a:p>
          <a:p>
            <a:pPr>
              <a:lnSpc>
                <a:spcPct val="90000"/>
              </a:lnSpc>
              <a:spcBef>
                <a:spcPct val="0"/>
              </a:spcBef>
              <a:spcAft>
                <a:spcPts val="600"/>
              </a:spcAft>
            </a:pPr>
            <a:r>
              <a:rPr lang="en-US" sz="5400" b="1" kern="1200" dirty="0">
                <a:solidFill>
                  <a:schemeClr val="accent2">
                    <a:lumMod val="40000"/>
                    <a:lumOff val="60000"/>
                  </a:schemeClr>
                </a:solidFill>
                <a:latin typeface="Landasans Medium" panose="00000606000000000000" pitchFamily="50" charset="0"/>
                <a:ea typeface="+mj-ea"/>
                <a:cs typeface="+mj-cs"/>
              </a:rPr>
              <a:t>1 Peter 5:8</a:t>
            </a:r>
          </a:p>
        </p:txBody>
      </p:sp>
      <p:cxnSp>
        <p:nvCxnSpPr>
          <p:cNvPr id="48" name="Straight Connector 4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5169D29-095E-1C15-7B39-A413002E7E8A}"/>
              </a:ext>
            </a:extLst>
          </p:cNvPr>
          <p:cNvPicPr>
            <a:picLocks noChangeAspect="1"/>
          </p:cNvPicPr>
          <p:nvPr/>
        </p:nvPicPr>
        <p:blipFill rotWithShape="1">
          <a:blip r:embed="rId3"/>
          <a:srcRect r="63695"/>
          <a:stretch/>
        </p:blipFill>
        <p:spPr>
          <a:xfrm>
            <a:off x="7181061" y="470858"/>
            <a:ext cx="4149642" cy="5981700"/>
          </a:xfrm>
          <a:prstGeom prst="rect">
            <a:avLst/>
          </a:prstGeom>
        </p:spPr>
      </p:pic>
    </p:spTree>
    <p:extLst>
      <p:ext uri="{BB962C8B-B14F-4D97-AF65-F5344CB8AC3E}">
        <p14:creationId xmlns:p14="http://schemas.microsoft.com/office/powerpoint/2010/main" val="41089667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2" name="Freeform: Shape 5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44190CA-DE91-15F1-801B-A397B5D02C6C}"/>
              </a:ext>
            </a:extLst>
          </p:cNvPr>
          <p:cNvPicPr>
            <a:picLocks noChangeAspect="1"/>
          </p:cNvPicPr>
          <p:nvPr/>
        </p:nvPicPr>
        <p:blipFill rotWithShape="1">
          <a:blip r:embed="rId3"/>
          <a:srcRect r="-2" b="920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a16="http://schemas.microsoft.com/office/drawing/2014/main" id="{FE9A08C3-C462-824A-9851-A59C799BA285}"/>
              </a:ext>
            </a:extLst>
          </p:cNvPr>
          <p:cNvSpPr txBox="1"/>
          <p:nvPr/>
        </p:nvSpPr>
        <p:spPr>
          <a:xfrm>
            <a:off x="6572959" y="352434"/>
            <a:ext cx="5302811" cy="682748"/>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4000" b="1" dirty="0">
                <a:solidFill>
                  <a:schemeClr val="accent2">
                    <a:lumMod val="40000"/>
                    <a:lumOff val="60000"/>
                  </a:schemeClr>
                </a:solidFill>
                <a:latin typeface="Landasans Medium" panose="00000606000000000000" pitchFamily="50" charset="0"/>
              </a:rPr>
              <a:t>Matthew 4:1-11</a:t>
            </a:r>
          </a:p>
          <a:p>
            <a:pPr indent="-228600">
              <a:lnSpc>
                <a:spcPct val="90000"/>
              </a:lnSpc>
              <a:spcBef>
                <a:spcPct val="0"/>
              </a:spcBef>
              <a:spcAft>
                <a:spcPts val="600"/>
              </a:spcAft>
              <a:buFont typeface="Arial" panose="020B0604020202020204" pitchFamily="34" charset="0"/>
              <a:buChar char="•"/>
            </a:pPr>
            <a:endParaRPr lang="en-US" sz="4000" b="1" dirty="0">
              <a:latin typeface="Landasans Ultra Light" panose="00000306000000000000" pitchFamily="50" charset="0"/>
            </a:endParaRPr>
          </a:p>
        </p:txBody>
      </p:sp>
      <p:sp>
        <p:nvSpPr>
          <p:cNvPr id="5" name="TextBox 4">
            <a:extLst>
              <a:ext uri="{FF2B5EF4-FFF2-40B4-BE49-F238E27FC236}">
                <a16:creationId xmlns:a16="http://schemas.microsoft.com/office/drawing/2014/main" id="{8B1ED31C-E825-EA3C-B153-6CF4564D29A8}"/>
              </a:ext>
            </a:extLst>
          </p:cNvPr>
          <p:cNvSpPr txBox="1"/>
          <p:nvPr/>
        </p:nvSpPr>
        <p:spPr>
          <a:xfrm>
            <a:off x="4491990" y="5324862"/>
            <a:ext cx="7555230" cy="1015663"/>
          </a:xfrm>
          <a:prstGeom prst="rect">
            <a:avLst/>
          </a:prstGeom>
          <a:noFill/>
        </p:spPr>
        <p:txBody>
          <a:bodyPr wrap="square" rtlCol="0">
            <a:spAutoFit/>
          </a:bodyPr>
          <a:lstStyle/>
          <a:p>
            <a:pPr algn="ctr"/>
            <a:r>
              <a:rPr lang="en-US" sz="6000" dirty="0">
                <a:solidFill>
                  <a:schemeClr val="accent4">
                    <a:lumMod val="60000"/>
                    <a:lumOff val="40000"/>
                  </a:schemeClr>
                </a:solidFill>
                <a:latin typeface="Viner Hand ITC" panose="03070502030502020203" pitchFamily="66" charset="0"/>
              </a:rPr>
              <a:t>It is written…</a:t>
            </a:r>
          </a:p>
        </p:txBody>
      </p:sp>
      <p:sp>
        <p:nvSpPr>
          <p:cNvPr id="6" name="TextBox 5">
            <a:extLst>
              <a:ext uri="{FF2B5EF4-FFF2-40B4-BE49-F238E27FC236}">
                <a16:creationId xmlns:a16="http://schemas.microsoft.com/office/drawing/2014/main" id="{461D99EC-673E-5D7B-0B2A-D331D74AC8A1}"/>
              </a:ext>
            </a:extLst>
          </p:cNvPr>
          <p:cNvSpPr txBox="1"/>
          <p:nvPr/>
        </p:nvSpPr>
        <p:spPr>
          <a:xfrm>
            <a:off x="6343650" y="1035182"/>
            <a:ext cx="5703570" cy="3254498"/>
          </a:xfrm>
          <a:prstGeom prst="rect">
            <a:avLst/>
          </a:prstGeom>
        </p:spPr>
        <p:txBody>
          <a:bodyPr vert="horz" lIns="91440" tIns="45720" rIns="91440" bIns="45720" rtlCol="0" anchor="t">
            <a:normAutofit/>
          </a:bodyPr>
          <a:lstStyle/>
          <a:p>
            <a:pPr indent="-228600">
              <a:lnSpc>
                <a:spcPct val="90000"/>
              </a:lnSpc>
              <a:spcBef>
                <a:spcPct val="0"/>
              </a:spcBef>
              <a:spcAft>
                <a:spcPts val="1800"/>
              </a:spcAft>
              <a:buFont typeface="Arial" panose="020B0604020202020204" pitchFamily="34" charset="0"/>
              <a:buChar char="•"/>
            </a:pPr>
            <a:r>
              <a:rPr lang="en-US" sz="3600" b="1" dirty="0">
                <a:solidFill>
                  <a:schemeClr val="accent2">
                    <a:lumMod val="40000"/>
                    <a:lumOff val="60000"/>
                  </a:schemeClr>
                </a:solidFill>
                <a:latin typeface="Landasans Ultra Light" panose="00000306000000000000" pitchFamily="50" charset="0"/>
              </a:rPr>
              <a:t>Stones to Bread- Satisfy human needs using spiritual gifts</a:t>
            </a:r>
          </a:p>
          <a:p>
            <a:pPr indent="-228600">
              <a:lnSpc>
                <a:spcPct val="90000"/>
              </a:lnSpc>
              <a:spcBef>
                <a:spcPct val="0"/>
              </a:spcBef>
              <a:spcAft>
                <a:spcPts val="1800"/>
              </a:spcAft>
              <a:buFont typeface="Arial" panose="020B0604020202020204" pitchFamily="34" charset="0"/>
              <a:buChar char="•"/>
            </a:pPr>
            <a:r>
              <a:rPr lang="en-US" sz="3600" b="1" dirty="0">
                <a:solidFill>
                  <a:schemeClr val="accent2">
                    <a:lumMod val="40000"/>
                    <a:lumOff val="60000"/>
                  </a:schemeClr>
                </a:solidFill>
                <a:latin typeface="Landasans Ultra Light" panose="00000306000000000000" pitchFamily="50" charset="0"/>
              </a:rPr>
              <a:t>Throw yourself down - Test God</a:t>
            </a:r>
          </a:p>
          <a:p>
            <a:pPr indent="-228600">
              <a:lnSpc>
                <a:spcPct val="90000"/>
              </a:lnSpc>
              <a:spcBef>
                <a:spcPct val="0"/>
              </a:spcBef>
              <a:spcAft>
                <a:spcPts val="1800"/>
              </a:spcAft>
              <a:buFont typeface="Arial" panose="020B0604020202020204" pitchFamily="34" charset="0"/>
              <a:buChar char="•"/>
            </a:pPr>
            <a:r>
              <a:rPr lang="en-US" sz="3600" b="1" dirty="0">
                <a:solidFill>
                  <a:schemeClr val="accent2">
                    <a:lumMod val="40000"/>
                    <a:lumOff val="60000"/>
                  </a:schemeClr>
                </a:solidFill>
                <a:latin typeface="Landasans Ultra Light" panose="00000306000000000000" pitchFamily="50" charset="0"/>
              </a:rPr>
              <a:t>Worship Me – Human Pride/Desire</a:t>
            </a:r>
          </a:p>
          <a:p>
            <a:pPr indent="-228600">
              <a:lnSpc>
                <a:spcPct val="90000"/>
              </a:lnSpc>
              <a:spcBef>
                <a:spcPct val="0"/>
              </a:spcBef>
              <a:spcAft>
                <a:spcPts val="600"/>
              </a:spcAft>
              <a:buFont typeface="Arial" panose="020B0604020202020204" pitchFamily="34" charset="0"/>
              <a:buChar char="•"/>
            </a:pPr>
            <a:endParaRPr lang="en-US" sz="4000" b="1" dirty="0">
              <a:solidFill>
                <a:schemeClr val="accent2">
                  <a:lumMod val="40000"/>
                  <a:lumOff val="60000"/>
                </a:schemeClr>
              </a:solidFill>
              <a:latin typeface="Landasans Ultra Light" panose="00000306000000000000" pitchFamily="50" charset="0"/>
            </a:endParaRPr>
          </a:p>
          <a:p>
            <a:pPr indent="-228600">
              <a:lnSpc>
                <a:spcPct val="90000"/>
              </a:lnSpc>
              <a:spcBef>
                <a:spcPct val="0"/>
              </a:spcBef>
              <a:spcAft>
                <a:spcPts val="600"/>
              </a:spcAft>
              <a:buFont typeface="Arial" panose="020B0604020202020204" pitchFamily="34" charset="0"/>
              <a:buChar char="•"/>
            </a:pPr>
            <a:endParaRPr lang="en-US" sz="4000" b="1" dirty="0">
              <a:solidFill>
                <a:schemeClr val="accent2">
                  <a:lumMod val="40000"/>
                  <a:lumOff val="60000"/>
                </a:schemeClr>
              </a:solidFill>
              <a:latin typeface="Landasans Ultra Light" panose="00000306000000000000" pitchFamily="50" charset="0"/>
            </a:endParaRPr>
          </a:p>
          <a:p>
            <a:pPr indent="-228600">
              <a:lnSpc>
                <a:spcPct val="90000"/>
              </a:lnSpc>
              <a:spcBef>
                <a:spcPct val="0"/>
              </a:spcBef>
              <a:spcAft>
                <a:spcPts val="600"/>
              </a:spcAft>
              <a:buFont typeface="Arial" panose="020B0604020202020204" pitchFamily="34" charset="0"/>
              <a:buChar char="•"/>
            </a:pPr>
            <a:endParaRPr lang="en-US" sz="4000" b="1" dirty="0">
              <a:solidFill>
                <a:schemeClr val="accent2">
                  <a:lumMod val="40000"/>
                  <a:lumOff val="60000"/>
                </a:schemeClr>
              </a:solidFill>
              <a:latin typeface="Landasans Ultra Light" panose="00000306000000000000" pitchFamily="50" charset="0"/>
            </a:endParaRPr>
          </a:p>
        </p:txBody>
      </p:sp>
    </p:spTree>
    <p:extLst>
      <p:ext uri="{BB962C8B-B14F-4D97-AF65-F5344CB8AC3E}">
        <p14:creationId xmlns:p14="http://schemas.microsoft.com/office/powerpoint/2010/main" val="1111356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946484" y="1"/>
            <a:ext cx="9721516" cy="6857998"/>
          </a:xfrm>
          <a:prstGeom prst="rect">
            <a:avLst/>
          </a:prstGeom>
        </p:spPr>
        <p:txBody>
          <a:bodyPr vert="horz" lIns="91440" tIns="45720" rIns="91440" bIns="45720" rtlCol="0" anchor="ctr">
            <a:normAutofit/>
          </a:bodyPr>
          <a:lstStyle/>
          <a:p>
            <a:pPr>
              <a:lnSpc>
                <a:spcPct val="110000"/>
              </a:lnSpc>
              <a:spcBef>
                <a:spcPct val="0"/>
              </a:spcBef>
              <a:spcAft>
                <a:spcPts val="600"/>
              </a:spcAft>
            </a:pPr>
            <a:r>
              <a:rPr lang="en-US" sz="3600" b="1" dirty="0">
                <a:solidFill>
                  <a:schemeClr val="accent3">
                    <a:lumMod val="60000"/>
                    <a:lumOff val="40000"/>
                  </a:schemeClr>
                </a:solidFill>
                <a:latin typeface="Landasans Medium" panose="00000606000000000000" charset="0"/>
                <a:ea typeface="+mj-ea"/>
                <a:cs typeface="+mj-cs"/>
              </a:rPr>
              <a:t>"Wherefore take unto you the </a:t>
            </a:r>
            <a:r>
              <a:rPr lang="en-US" sz="3600" b="1" u="sng" dirty="0">
                <a:solidFill>
                  <a:schemeClr val="accent4">
                    <a:lumMod val="40000"/>
                    <a:lumOff val="60000"/>
                  </a:schemeClr>
                </a:solidFill>
                <a:latin typeface="Landasans Medium" panose="00000606000000000000" charset="0"/>
                <a:ea typeface="+mj-ea"/>
                <a:cs typeface="+mj-cs"/>
              </a:rPr>
              <a:t>whole armor of God</a:t>
            </a:r>
            <a:r>
              <a:rPr lang="en-US" sz="3600" b="1" dirty="0">
                <a:solidFill>
                  <a:schemeClr val="accent3">
                    <a:lumMod val="60000"/>
                    <a:lumOff val="40000"/>
                  </a:schemeClr>
                </a:solidFill>
                <a:latin typeface="Landasans Medium" panose="00000606000000000000" charset="0"/>
                <a:ea typeface="+mj-ea"/>
                <a:cs typeface="+mj-cs"/>
              </a:rPr>
              <a:t>, that you may be able to withstand in the evil day, and having done all, to stand. </a:t>
            </a:r>
          </a:p>
          <a:p>
            <a:pPr>
              <a:lnSpc>
                <a:spcPct val="110000"/>
              </a:lnSpc>
              <a:spcBef>
                <a:spcPct val="0"/>
              </a:spcBef>
              <a:spcAft>
                <a:spcPts val="600"/>
              </a:spcAft>
            </a:pPr>
            <a:r>
              <a:rPr lang="en-US" sz="3600" b="1" dirty="0">
                <a:solidFill>
                  <a:schemeClr val="accent3">
                    <a:lumMod val="60000"/>
                    <a:lumOff val="40000"/>
                  </a:schemeClr>
                </a:solidFill>
                <a:latin typeface="Landasans Medium" panose="00000606000000000000" charset="0"/>
                <a:ea typeface="+mj-ea"/>
                <a:cs typeface="+mj-cs"/>
              </a:rPr>
              <a:t>Stand therefore, having on the breastplate of righteousness; and your feet shod with the preparation of the </a:t>
            </a:r>
            <a:r>
              <a:rPr lang="en-US" sz="3600" b="1" u="sng" dirty="0">
                <a:solidFill>
                  <a:schemeClr val="accent4">
                    <a:lumMod val="40000"/>
                    <a:lumOff val="60000"/>
                  </a:schemeClr>
                </a:solidFill>
                <a:latin typeface="Landasans Medium" panose="00000606000000000000" charset="0"/>
                <a:ea typeface="+mj-ea"/>
                <a:cs typeface="+mj-cs"/>
              </a:rPr>
              <a:t>gospel</a:t>
            </a:r>
            <a:r>
              <a:rPr lang="en-US" sz="3600" b="1" dirty="0">
                <a:solidFill>
                  <a:schemeClr val="accent3">
                    <a:lumMod val="60000"/>
                    <a:lumOff val="40000"/>
                  </a:schemeClr>
                </a:solidFill>
                <a:latin typeface="Landasans Medium" panose="00000606000000000000" charset="0"/>
                <a:ea typeface="+mj-ea"/>
                <a:cs typeface="+mj-cs"/>
              </a:rPr>
              <a:t> of peace; </a:t>
            </a:r>
          </a:p>
          <a:p>
            <a:pPr>
              <a:lnSpc>
                <a:spcPct val="110000"/>
              </a:lnSpc>
              <a:spcBef>
                <a:spcPct val="0"/>
              </a:spcBef>
              <a:spcAft>
                <a:spcPts val="600"/>
              </a:spcAft>
            </a:pPr>
            <a:r>
              <a:rPr lang="en-US" sz="3600" b="1" dirty="0">
                <a:solidFill>
                  <a:schemeClr val="accent3">
                    <a:lumMod val="60000"/>
                    <a:lumOff val="40000"/>
                  </a:schemeClr>
                </a:solidFill>
                <a:latin typeface="Landasans Medium" panose="00000606000000000000" charset="0"/>
                <a:ea typeface="+mj-ea"/>
                <a:cs typeface="+mj-cs"/>
              </a:rPr>
              <a:t>Above all, taking the shield of faith, wherewith you shall be able to quench all the </a:t>
            </a:r>
            <a:r>
              <a:rPr lang="en-US" sz="3600" b="1" u="sng" dirty="0">
                <a:solidFill>
                  <a:schemeClr val="accent4">
                    <a:lumMod val="40000"/>
                    <a:lumOff val="60000"/>
                  </a:schemeClr>
                </a:solidFill>
                <a:latin typeface="Landasans Medium" panose="00000606000000000000" charset="0"/>
                <a:ea typeface="+mj-ea"/>
                <a:cs typeface="+mj-cs"/>
              </a:rPr>
              <a:t>fiery darts of the wicked</a:t>
            </a:r>
            <a:r>
              <a:rPr lang="en-US" sz="3600" b="1" dirty="0">
                <a:solidFill>
                  <a:schemeClr val="accent3">
                    <a:lumMod val="60000"/>
                    <a:lumOff val="40000"/>
                  </a:schemeClr>
                </a:solidFill>
                <a:latin typeface="Landasans Medium" panose="00000606000000000000" charset="0"/>
                <a:ea typeface="+mj-ea"/>
                <a:cs typeface="+mj-cs"/>
              </a:rPr>
              <a:t>. </a:t>
            </a:r>
          </a:p>
          <a:p>
            <a:pPr>
              <a:lnSpc>
                <a:spcPct val="110000"/>
              </a:lnSpc>
              <a:spcBef>
                <a:spcPct val="0"/>
              </a:spcBef>
              <a:spcAft>
                <a:spcPts val="600"/>
              </a:spcAft>
            </a:pPr>
            <a:r>
              <a:rPr lang="en-US" sz="3600" b="1" dirty="0">
                <a:solidFill>
                  <a:schemeClr val="accent3">
                    <a:lumMod val="60000"/>
                    <a:lumOff val="40000"/>
                  </a:schemeClr>
                </a:solidFill>
                <a:latin typeface="Landasans Medium" panose="00000606000000000000" charset="0"/>
                <a:ea typeface="+mj-ea"/>
                <a:cs typeface="+mj-cs"/>
              </a:rPr>
              <a:t>And take the helmet of salvation, and the sword of the Spirit, which is the </a:t>
            </a:r>
            <a:r>
              <a:rPr lang="en-US" sz="3600" b="1" u="sng" dirty="0">
                <a:solidFill>
                  <a:schemeClr val="accent4">
                    <a:lumMod val="40000"/>
                    <a:lumOff val="60000"/>
                  </a:schemeClr>
                </a:solidFill>
                <a:latin typeface="Landasans Medium" panose="00000606000000000000" charset="0"/>
                <a:ea typeface="+mj-ea"/>
                <a:cs typeface="+mj-cs"/>
              </a:rPr>
              <a:t>word of God</a:t>
            </a:r>
            <a:r>
              <a:rPr lang="en-US" sz="3600" b="1" dirty="0">
                <a:solidFill>
                  <a:schemeClr val="accent3">
                    <a:lumMod val="60000"/>
                    <a:lumOff val="40000"/>
                  </a:schemeClr>
                </a:solidFill>
                <a:latin typeface="Landasans Medium" panose="00000606000000000000" charset="0"/>
                <a:ea typeface="+mj-ea"/>
                <a:cs typeface="+mj-cs"/>
              </a:rPr>
              <a:t>" 					Ephesians 6:13-17</a:t>
            </a:r>
          </a:p>
        </p:txBody>
      </p:sp>
    </p:spTree>
    <p:extLst>
      <p:ext uri="{BB962C8B-B14F-4D97-AF65-F5344CB8AC3E}">
        <p14:creationId xmlns:p14="http://schemas.microsoft.com/office/powerpoint/2010/main" val="329458224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946484" y="205740"/>
            <a:ext cx="9721516" cy="6217920"/>
          </a:xfrm>
          <a:prstGeom prst="rect">
            <a:avLst/>
          </a:prstGeom>
        </p:spPr>
        <p:txBody>
          <a:bodyPr vert="horz" lIns="91440" tIns="45720" rIns="91440" bIns="45720" rtlCol="0" anchor="ctr">
            <a:normAutofit/>
          </a:bodyPr>
          <a:lstStyle/>
          <a:p>
            <a:pPr>
              <a:lnSpc>
                <a:spcPct val="110000"/>
              </a:lnSpc>
              <a:spcBef>
                <a:spcPct val="0"/>
              </a:spcBef>
              <a:spcAft>
                <a:spcPts val="600"/>
              </a:spcAft>
            </a:pPr>
            <a:r>
              <a:rPr lang="en-US" sz="3600" b="1" dirty="0">
                <a:solidFill>
                  <a:schemeClr val="accent3">
                    <a:lumMod val="60000"/>
                    <a:lumOff val="40000"/>
                  </a:schemeClr>
                </a:solidFill>
                <a:latin typeface="Landasans Medium" panose="00000606000000000000" charset="0"/>
                <a:ea typeface="+mj-ea"/>
                <a:cs typeface="+mj-cs"/>
              </a:rPr>
              <a:t>Yet in all these things we are </a:t>
            </a:r>
            <a:r>
              <a:rPr lang="en-US" sz="3600" b="1" u="sng" dirty="0">
                <a:solidFill>
                  <a:schemeClr val="accent4">
                    <a:lumMod val="40000"/>
                    <a:lumOff val="60000"/>
                  </a:schemeClr>
                </a:solidFill>
                <a:latin typeface="Landasans Medium" panose="00000606000000000000" charset="0"/>
                <a:ea typeface="+mj-ea"/>
                <a:cs typeface="+mj-cs"/>
              </a:rPr>
              <a:t>more than conquerors through Him </a:t>
            </a:r>
            <a:r>
              <a:rPr lang="en-US" sz="3600" b="1" dirty="0">
                <a:solidFill>
                  <a:schemeClr val="accent3">
                    <a:lumMod val="60000"/>
                    <a:lumOff val="40000"/>
                  </a:schemeClr>
                </a:solidFill>
                <a:latin typeface="Landasans Medium" panose="00000606000000000000" charset="0"/>
                <a:ea typeface="+mj-ea"/>
                <a:cs typeface="+mj-cs"/>
              </a:rPr>
              <a:t>who loved us. For I am persuaded that neither death nor life, nor angels </a:t>
            </a:r>
            <a:r>
              <a:rPr lang="en-US" sz="3600" b="1" u="sng" dirty="0">
                <a:solidFill>
                  <a:schemeClr val="accent4">
                    <a:lumMod val="40000"/>
                    <a:lumOff val="60000"/>
                  </a:schemeClr>
                </a:solidFill>
                <a:latin typeface="Landasans Medium" panose="00000606000000000000" charset="0"/>
                <a:ea typeface="+mj-ea"/>
                <a:cs typeface="+mj-cs"/>
              </a:rPr>
              <a:t>nor principalities nor powers</a:t>
            </a:r>
            <a:r>
              <a:rPr lang="en-US" sz="3600" b="1" dirty="0">
                <a:solidFill>
                  <a:schemeClr val="accent3">
                    <a:lumMod val="60000"/>
                    <a:lumOff val="40000"/>
                  </a:schemeClr>
                </a:solidFill>
                <a:latin typeface="Landasans Medium" panose="00000606000000000000" charset="0"/>
                <a:ea typeface="+mj-ea"/>
                <a:cs typeface="+mj-cs"/>
              </a:rPr>
              <a:t>, nor things present nor things to come, nor height nor depth, nor any other created thing, shall be able to </a:t>
            </a:r>
            <a:r>
              <a:rPr lang="en-US" sz="3600" b="1" u="sng" dirty="0">
                <a:solidFill>
                  <a:schemeClr val="accent4">
                    <a:lumMod val="40000"/>
                    <a:lumOff val="60000"/>
                  </a:schemeClr>
                </a:solidFill>
                <a:latin typeface="Landasans Medium" panose="00000606000000000000" charset="0"/>
                <a:ea typeface="+mj-ea"/>
                <a:cs typeface="+mj-cs"/>
              </a:rPr>
              <a:t>separate</a:t>
            </a:r>
            <a:r>
              <a:rPr lang="en-US" sz="3600" b="1" dirty="0">
                <a:solidFill>
                  <a:schemeClr val="accent3">
                    <a:lumMod val="60000"/>
                    <a:lumOff val="40000"/>
                  </a:schemeClr>
                </a:solidFill>
                <a:latin typeface="Landasans Medium" panose="00000606000000000000" charset="0"/>
                <a:ea typeface="+mj-ea"/>
                <a:cs typeface="+mj-cs"/>
              </a:rPr>
              <a:t> us from the love of God which is in Christ Jesus our Lord. 					Romans 8:37-38</a:t>
            </a:r>
          </a:p>
        </p:txBody>
      </p:sp>
    </p:spTree>
    <p:extLst>
      <p:ext uri="{BB962C8B-B14F-4D97-AF65-F5344CB8AC3E}">
        <p14:creationId xmlns:p14="http://schemas.microsoft.com/office/powerpoint/2010/main" val="263298646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815970-0C59-B63A-E4EB-4838655FDC9B}"/>
              </a:ext>
            </a:extLst>
          </p:cNvPr>
          <p:cNvPicPr>
            <a:picLocks noChangeAspect="1"/>
          </p:cNvPicPr>
          <p:nvPr/>
        </p:nvPicPr>
        <p:blipFill rotWithShape="1">
          <a:blip r:embed="rId3">
            <a:alphaModFix amt="40000"/>
          </a:blip>
          <a:srcRect r="1" b="18844"/>
          <a:stretch/>
        </p:blipFill>
        <p:spPr>
          <a:xfrm>
            <a:off x="-170" y="10"/>
            <a:ext cx="8450317" cy="6857990"/>
          </a:xfrm>
          <a:prstGeom prst="rect">
            <a:avLst/>
          </a:prstGeom>
        </p:spPr>
      </p:pic>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4"/>
          <a:srcRect l="14059" r="37034"/>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FE9A08C3-C462-824A-9851-A59C799BA285}"/>
              </a:ext>
            </a:extLst>
          </p:cNvPr>
          <p:cNvSpPr txBox="1"/>
          <p:nvPr/>
        </p:nvSpPr>
        <p:spPr>
          <a:xfrm>
            <a:off x="7742712" y="-4916"/>
            <a:ext cx="4349652" cy="685799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atin typeface="Landasans Medium" panose="00000606000000000000" pitchFamily="50" charset="0"/>
                <a:ea typeface="+mj-ea"/>
                <a:cs typeface="Leelawadee" panose="020B0502040204020203" pitchFamily="34" charset="-34"/>
              </a:rPr>
              <a:t>What comes to mind when you think of </a:t>
            </a:r>
          </a:p>
          <a:p>
            <a:pPr>
              <a:lnSpc>
                <a:spcPct val="90000"/>
              </a:lnSpc>
              <a:spcBef>
                <a:spcPct val="0"/>
              </a:spcBef>
              <a:spcAft>
                <a:spcPts val="600"/>
              </a:spcAft>
            </a:pPr>
            <a:r>
              <a:rPr lang="en-US" sz="4400" b="1" kern="1200" dirty="0">
                <a:latin typeface="Landasans Medium" panose="00000606000000000000" pitchFamily="50" charset="0"/>
                <a:ea typeface="+mj-ea"/>
                <a:cs typeface="Leelawadee" panose="020B0502040204020203" pitchFamily="34" charset="-34"/>
              </a:rPr>
              <a:t>“</a:t>
            </a:r>
            <a:r>
              <a:rPr lang="en-US" sz="4400" b="1" u="sng" kern="1200" dirty="0">
                <a:latin typeface="Landasans Medium" panose="00000606000000000000" pitchFamily="50" charset="0"/>
                <a:ea typeface="+mj-ea"/>
                <a:cs typeface="Leelawadee" panose="020B0502040204020203" pitchFamily="34" charset="-34"/>
              </a:rPr>
              <a:t>The Devil</a:t>
            </a:r>
            <a:r>
              <a:rPr lang="en-US" sz="4400" b="1" kern="1200" dirty="0">
                <a:latin typeface="Landasans Medium" panose="00000606000000000000" pitchFamily="50" charset="0"/>
                <a:ea typeface="+mj-ea"/>
                <a:cs typeface="Leelawadee" panose="020B0502040204020203" pitchFamily="34" charset="-34"/>
              </a:rPr>
              <a:t>”?</a:t>
            </a:r>
          </a:p>
        </p:txBody>
      </p:sp>
    </p:spTree>
    <p:extLst>
      <p:ext uri="{BB962C8B-B14F-4D97-AF65-F5344CB8AC3E}">
        <p14:creationId xmlns:p14="http://schemas.microsoft.com/office/powerpoint/2010/main" val="222214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6181-B4EE-D0BC-BF0F-2195DA9B7A4A}"/>
              </a:ext>
            </a:extLst>
          </p:cNvPr>
          <p:cNvPicPr>
            <a:picLocks noChangeAspect="1"/>
          </p:cNvPicPr>
          <p:nvPr/>
        </p:nvPicPr>
        <p:blipFill rotWithShape="1">
          <a:blip r:embed="rId3"/>
          <a:srcRect t="7870" r="9091" b="1221"/>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1222E4-D443-C800-25C4-5E4AF8651611}"/>
              </a:ext>
            </a:extLst>
          </p:cNvPr>
          <p:cNvSpPr>
            <a:spLocks noGrp="1"/>
          </p:cNvSpPr>
          <p:nvPr>
            <p:ph type="title"/>
          </p:nvPr>
        </p:nvSpPr>
        <p:spPr>
          <a:xfrm>
            <a:off x="594109" y="503103"/>
            <a:ext cx="6619811" cy="1108527"/>
          </a:xfrm>
        </p:spPr>
        <p:txBody>
          <a:bodyPr vert="horz" lIns="91440" tIns="45720" rIns="91440" bIns="45720" rtlCol="0" anchor="ctr">
            <a:normAutofit fontScale="90000"/>
          </a:bodyPr>
          <a:lstStyle/>
          <a:p>
            <a:r>
              <a:rPr lang="en-US" sz="4000" b="1" dirty="0">
                <a:latin typeface="+mj-lt"/>
              </a:rPr>
              <a:t>Satan will have victories, but will not WIN</a:t>
            </a:r>
          </a:p>
        </p:txBody>
      </p:sp>
      <p:sp>
        <p:nvSpPr>
          <p:cNvPr id="5" name="TextBox 4">
            <a:extLst>
              <a:ext uri="{FF2B5EF4-FFF2-40B4-BE49-F238E27FC236}">
                <a16:creationId xmlns:a16="http://schemas.microsoft.com/office/drawing/2014/main" id="{883883F9-EA45-704C-3FC8-4B12C3710348}"/>
              </a:ext>
            </a:extLst>
          </p:cNvPr>
          <p:cNvSpPr txBox="1"/>
          <p:nvPr/>
        </p:nvSpPr>
        <p:spPr>
          <a:xfrm>
            <a:off x="594109" y="1611630"/>
            <a:ext cx="6620505" cy="4606107"/>
          </a:xfrm>
          <a:prstGeom prst="rect">
            <a:avLst/>
          </a:prstGeom>
        </p:spPr>
        <p:txBody>
          <a:bodyPr vert="horz" lIns="91440" tIns="45720" rIns="91440" bIns="45720" rtlCol="0">
            <a:normAutofit/>
          </a:bodyPr>
          <a:lstStyle/>
          <a:p>
            <a:pPr indent="-228600">
              <a:lnSpc>
                <a:spcPct val="90000"/>
              </a:lnSpc>
              <a:spcAft>
                <a:spcPts val="1200"/>
              </a:spcAft>
              <a:buFont typeface="Arial" panose="020B0604020202020204" pitchFamily="34" charset="0"/>
              <a:buChar char="•"/>
            </a:pPr>
            <a:r>
              <a:rPr lang="en-US" b="1" dirty="0"/>
              <a:t>1 John 3:8: “The Son of God appeared to </a:t>
            </a:r>
            <a:r>
              <a:rPr lang="en-US" b="1" u="sng" dirty="0"/>
              <a:t>destroy the works </a:t>
            </a:r>
            <a:r>
              <a:rPr lang="en-US" b="1" dirty="0"/>
              <a:t>of the devil.”</a:t>
            </a:r>
          </a:p>
          <a:p>
            <a:pPr indent="-228600">
              <a:lnSpc>
                <a:spcPct val="90000"/>
              </a:lnSpc>
              <a:spcAft>
                <a:spcPts val="1200"/>
              </a:spcAft>
              <a:buFont typeface="Arial" panose="020B0604020202020204" pitchFamily="34" charset="0"/>
              <a:buChar char="•"/>
            </a:pPr>
            <a:r>
              <a:rPr lang="en-US" b="1" dirty="0"/>
              <a:t>Hebrews 2:14: “Christ took on human nature that through death he might </a:t>
            </a:r>
            <a:r>
              <a:rPr lang="en-US" b="1" u="sng" dirty="0"/>
              <a:t>destroy him</a:t>
            </a:r>
            <a:r>
              <a:rPr lang="en-US" b="1" dirty="0"/>
              <a:t> who has the power of death, that is, the devil.”</a:t>
            </a:r>
          </a:p>
          <a:p>
            <a:pPr indent="-228600">
              <a:lnSpc>
                <a:spcPct val="90000"/>
              </a:lnSpc>
              <a:spcAft>
                <a:spcPts val="1200"/>
              </a:spcAft>
              <a:buFont typeface="Arial" panose="020B0604020202020204" pitchFamily="34" charset="0"/>
              <a:buChar char="•"/>
            </a:pPr>
            <a:r>
              <a:rPr lang="en-US" b="1" dirty="0"/>
              <a:t>Colossians 2:15: God “Having </a:t>
            </a:r>
            <a:r>
              <a:rPr lang="en-US" b="1" u="sng" dirty="0"/>
              <a:t>disarmed</a:t>
            </a:r>
            <a:r>
              <a:rPr lang="en-US" b="1" dirty="0"/>
              <a:t> principalities and powers, He made a public spectacle of them, triumphing over them”  (at Calvary)</a:t>
            </a:r>
          </a:p>
          <a:p>
            <a:pPr indent="-228600">
              <a:lnSpc>
                <a:spcPct val="90000"/>
              </a:lnSpc>
              <a:spcAft>
                <a:spcPts val="1200"/>
              </a:spcAft>
              <a:buFont typeface="Arial" panose="020B0604020202020204" pitchFamily="34" charset="0"/>
              <a:buChar char="•"/>
            </a:pPr>
            <a:r>
              <a:rPr lang="en-US" b="1" dirty="0"/>
              <a:t>Mark 3:27: “No one can enter a strong man’s house and plunder his goods, unless he first binds the strong man.”  (Satan was powerless to stop the coming of the Messiah)</a:t>
            </a:r>
          </a:p>
          <a:p>
            <a:pPr indent="-228600">
              <a:lnSpc>
                <a:spcPct val="90000"/>
              </a:lnSpc>
              <a:spcAft>
                <a:spcPts val="1200"/>
              </a:spcAft>
              <a:buFont typeface="Arial" panose="020B0604020202020204" pitchFamily="34" charset="0"/>
              <a:buChar char="•"/>
            </a:pPr>
            <a:r>
              <a:rPr lang="en-US" b="1" dirty="0"/>
              <a:t>Revelation 20:10 says one day the warfare will be over: “The devil . . . [will be] thrown into the lake of fire and brimstone . . . and will be tormented day and night forever and ever.” Matt. 8:29; 25:41</a:t>
            </a:r>
          </a:p>
        </p:txBody>
      </p:sp>
    </p:spTree>
    <p:extLst>
      <p:ext uri="{BB962C8B-B14F-4D97-AF65-F5344CB8AC3E}">
        <p14:creationId xmlns:p14="http://schemas.microsoft.com/office/powerpoint/2010/main" val="376623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9180F8DD-5630-4FA1-B72C-35A5EFAE555D}"/>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223763" y="365124"/>
            <a:ext cx="5596192" cy="620528"/>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4400" b="1" kern="1200" dirty="0">
                <a:solidFill>
                  <a:schemeClr val="tx1">
                    <a:lumMod val="95000"/>
                  </a:schemeClr>
                </a:solidFill>
                <a:latin typeface="Landasans Medium" panose="00000606000000000000" pitchFamily="50" charset="0"/>
                <a:ea typeface="+mj-ea"/>
                <a:cs typeface="+mj-cs"/>
              </a:rPr>
              <a:t>C</a:t>
            </a:r>
            <a:r>
              <a:rPr lang="en-US" sz="4400" b="1" dirty="0">
                <a:solidFill>
                  <a:schemeClr val="tx1">
                    <a:lumMod val="95000"/>
                  </a:schemeClr>
                </a:solidFill>
                <a:latin typeface="Landasans Medium" panose="00000606000000000000" pitchFamily="50" charset="0"/>
                <a:ea typeface="+mj-ea"/>
                <a:cs typeface="+mj-cs"/>
              </a:rPr>
              <a:t>ONCLUSION</a:t>
            </a:r>
            <a:endParaRPr lang="en-US" sz="4400" b="1" kern="1200" dirty="0">
              <a:solidFill>
                <a:schemeClr val="tx1">
                  <a:lumMod val="95000"/>
                </a:schemeClr>
              </a:solidFill>
              <a:latin typeface="Landasans Medium" panose="00000606000000000000" pitchFamily="50" charset="0"/>
              <a:ea typeface="+mj-ea"/>
              <a:cs typeface="+mj-cs"/>
            </a:endParaRPr>
          </a:p>
        </p:txBody>
      </p:sp>
      <p:cxnSp>
        <p:nvCxnSpPr>
          <p:cNvPr id="48" name="Straight Connector 4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DAEE89B-4CBF-CAF5-756C-21804CC1FE70}"/>
              </a:ext>
            </a:extLst>
          </p:cNvPr>
          <p:cNvPicPr>
            <a:picLocks noChangeAspect="1"/>
          </p:cNvPicPr>
          <p:nvPr/>
        </p:nvPicPr>
        <p:blipFill rotWithShape="1">
          <a:blip r:embed="rId3"/>
          <a:srcRect t="11355" r="-2" b="14245"/>
          <a:stretch/>
        </p:blipFill>
        <p:spPr>
          <a:xfrm>
            <a:off x="6818278" y="1961999"/>
            <a:ext cx="4853685" cy="2934000"/>
          </a:xfrm>
          <a:prstGeom prst="rect">
            <a:avLst/>
          </a:prstGeom>
        </p:spPr>
      </p:pic>
      <p:sp>
        <p:nvSpPr>
          <p:cNvPr id="12" name="TextBox 11">
            <a:extLst>
              <a:ext uri="{FF2B5EF4-FFF2-40B4-BE49-F238E27FC236}">
                <a16:creationId xmlns:a16="http://schemas.microsoft.com/office/drawing/2014/main" id="{F36230D6-C7D3-F6BC-492D-788188F80C0D}"/>
              </a:ext>
            </a:extLst>
          </p:cNvPr>
          <p:cNvSpPr txBox="1"/>
          <p:nvPr/>
        </p:nvSpPr>
        <p:spPr>
          <a:xfrm>
            <a:off x="223763" y="1164134"/>
            <a:ext cx="6096000" cy="5016758"/>
          </a:xfrm>
          <a:prstGeom prst="rect">
            <a:avLst/>
          </a:prstGeom>
          <a:noFill/>
        </p:spPr>
        <p:txBody>
          <a:bodyPr wrap="square">
            <a:spAutoFit/>
          </a:bodyPr>
          <a:lstStyle/>
          <a:p>
            <a:r>
              <a:rPr lang="en-US" sz="3200" dirty="0">
                <a:solidFill>
                  <a:schemeClr val="tx1">
                    <a:lumMod val="95000"/>
                  </a:schemeClr>
                </a:solidFill>
                <a:latin typeface="Landasans Medium" panose="00000606000000000000" pitchFamily="50" charset="0"/>
              </a:rPr>
              <a:t>There is much about Satan that we do not know. But what we have clearly revealed in Scripture is what God wants us to know. </a:t>
            </a:r>
          </a:p>
          <a:p>
            <a:r>
              <a:rPr lang="en-US" sz="3200" dirty="0">
                <a:solidFill>
                  <a:schemeClr val="tx1">
                    <a:lumMod val="95000"/>
                  </a:schemeClr>
                </a:solidFill>
                <a:latin typeface="Landasans Medium" panose="00000606000000000000" pitchFamily="50" charset="0"/>
              </a:rPr>
              <a:t>We have a powerful adversary who is at war against our Lord and his followers. But that adversary is no match for Christ and is a defeated enemy. </a:t>
            </a:r>
          </a:p>
          <a:p>
            <a:r>
              <a:rPr lang="en-US" sz="3200" dirty="0">
                <a:solidFill>
                  <a:schemeClr val="tx1">
                    <a:lumMod val="95000"/>
                  </a:schemeClr>
                </a:solidFill>
                <a:latin typeface="Landasans Medium" panose="00000606000000000000" pitchFamily="50" charset="0"/>
              </a:rPr>
              <a:t>If we will be faithful to our Lord, we have nothing to fear from Satan. So, take your stand against him and you will emerge victorious from the battle (Eph. 6:10-17).</a:t>
            </a:r>
          </a:p>
        </p:txBody>
      </p:sp>
    </p:spTree>
    <p:extLst>
      <p:ext uri="{BB962C8B-B14F-4D97-AF65-F5344CB8AC3E}">
        <p14:creationId xmlns:p14="http://schemas.microsoft.com/office/powerpoint/2010/main" val="365727889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565203" y="365124"/>
            <a:ext cx="5254752" cy="60874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dirty="0">
                <a:solidFill>
                  <a:schemeClr val="accent2">
                    <a:lumMod val="40000"/>
                    <a:lumOff val="60000"/>
                  </a:schemeClr>
                </a:solidFill>
                <a:latin typeface="Landasans Medium" panose="00000606000000000000" pitchFamily="50" charset="0"/>
                <a:ea typeface="+mj-ea"/>
                <a:cs typeface="+mj-cs"/>
              </a:rPr>
              <a:t>Thought Question: Why hasn’t God just Killed Satan?</a:t>
            </a:r>
            <a:endParaRPr lang="en-US" sz="6000" b="1" kern="1200" dirty="0">
              <a:solidFill>
                <a:schemeClr val="accent2">
                  <a:lumMod val="40000"/>
                  <a:lumOff val="60000"/>
                </a:schemeClr>
              </a:solidFill>
              <a:latin typeface="Landasans Medium" panose="00000606000000000000" pitchFamily="50" charset="0"/>
              <a:ea typeface="+mj-ea"/>
              <a:cs typeface="+mj-cs"/>
            </a:endParaRPr>
          </a:p>
        </p:txBody>
      </p:sp>
      <p:cxnSp>
        <p:nvCxnSpPr>
          <p:cNvPr id="48" name="Straight Connector 4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DAEE89B-4CBF-CAF5-756C-21804CC1FE70}"/>
              </a:ext>
            </a:extLst>
          </p:cNvPr>
          <p:cNvPicPr>
            <a:picLocks noChangeAspect="1"/>
          </p:cNvPicPr>
          <p:nvPr/>
        </p:nvPicPr>
        <p:blipFill rotWithShape="1">
          <a:blip r:embed="rId2"/>
          <a:srcRect t="11355" r="-2" b="14245"/>
          <a:stretch/>
        </p:blipFill>
        <p:spPr>
          <a:xfrm>
            <a:off x="6818278" y="1961999"/>
            <a:ext cx="4853685" cy="2934000"/>
          </a:xfrm>
          <a:prstGeom prst="rect">
            <a:avLst/>
          </a:prstGeom>
        </p:spPr>
      </p:pic>
      <p:pic>
        <p:nvPicPr>
          <p:cNvPr id="7" name="Picture 6">
            <a:extLst>
              <a:ext uri="{FF2B5EF4-FFF2-40B4-BE49-F238E27FC236}">
                <a16:creationId xmlns:a16="http://schemas.microsoft.com/office/drawing/2014/main" id="{45F9240D-27C1-34C8-04DA-66712EC807A5}"/>
              </a:ext>
            </a:extLst>
          </p:cNvPr>
          <p:cNvPicPr>
            <a:picLocks noChangeAspect="1"/>
          </p:cNvPicPr>
          <p:nvPr/>
        </p:nvPicPr>
        <p:blipFill>
          <a:blip r:embed="rId3"/>
          <a:stretch>
            <a:fillRect/>
          </a:stretch>
        </p:blipFill>
        <p:spPr>
          <a:xfrm>
            <a:off x="6818278" y="1695207"/>
            <a:ext cx="4801270" cy="3467584"/>
          </a:xfrm>
          <a:prstGeom prst="rect">
            <a:avLst/>
          </a:prstGeom>
        </p:spPr>
      </p:pic>
    </p:spTree>
    <p:extLst>
      <p:ext uri="{BB962C8B-B14F-4D97-AF65-F5344CB8AC3E}">
        <p14:creationId xmlns:p14="http://schemas.microsoft.com/office/powerpoint/2010/main" val="366591443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426FD9-5380-3699-A2AD-07716AD151A0}"/>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D960090E-1E08-0E31-1177-4E6C25B3DDBA}"/>
              </a:ext>
            </a:extLst>
          </p:cNvPr>
          <p:cNvPicPr>
            <a:picLocks noChangeAspect="1"/>
          </p:cNvPicPr>
          <p:nvPr/>
        </p:nvPicPr>
        <p:blipFill rotWithShape="1">
          <a:blip r:embed="rId4"/>
          <a:srcRect l="7848" r="2570" b="2"/>
          <a:stretch/>
        </p:blipFill>
        <p:spPr>
          <a:xfrm>
            <a:off x="196731" y="170453"/>
            <a:ext cx="3794884" cy="6517096"/>
          </a:xfrm>
          <a:prstGeom prst="rect">
            <a:avLst/>
          </a:prstGeom>
        </p:spPr>
      </p:pic>
      <p:pic>
        <p:nvPicPr>
          <p:cNvPr id="4" name="Picture 3">
            <a:extLst>
              <a:ext uri="{FF2B5EF4-FFF2-40B4-BE49-F238E27FC236}">
                <a16:creationId xmlns:a16="http://schemas.microsoft.com/office/drawing/2014/main" id="{6F2B5E8F-50E9-8A9A-F615-7B76622E7667}"/>
              </a:ext>
            </a:extLst>
          </p:cNvPr>
          <p:cNvPicPr>
            <a:picLocks noChangeAspect="1"/>
          </p:cNvPicPr>
          <p:nvPr/>
        </p:nvPicPr>
        <p:blipFill rotWithShape="1">
          <a:blip r:embed="rId5"/>
          <a:srcRect l="25617" r="6620"/>
          <a:stretch/>
        </p:blipFill>
        <p:spPr>
          <a:xfrm>
            <a:off x="4184141" y="165371"/>
            <a:ext cx="3826711" cy="3176540"/>
          </a:xfrm>
          <a:prstGeom prst="rect">
            <a:avLst/>
          </a:prstGeom>
        </p:spPr>
      </p:pic>
      <p:pic>
        <p:nvPicPr>
          <p:cNvPr id="5" name="Picture 4">
            <a:extLst>
              <a:ext uri="{FF2B5EF4-FFF2-40B4-BE49-F238E27FC236}">
                <a16:creationId xmlns:a16="http://schemas.microsoft.com/office/drawing/2014/main" id="{132449C9-E018-017F-8163-69AC62A5192C}"/>
              </a:ext>
            </a:extLst>
          </p:cNvPr>
          <p:cNvPicPr>
            <a:picLocks noChangeAspect="1"/>
          </p:cNvPicPr>
          <p:nvPr/>
        </p:nvPicPr>
        <p:blipFill rotWithShape="1">
          <a:blip r:embed="rId6"/>
          <a:srcRect l="26485" r="3" b="3"/>
          <a:stretch/>
        </p:blipFill>
        <p:spPr>
          <a:xfrm>
            <a:off x="4184141" y="3512234"/>
            <a:ext cx="3826711" cy="3175314"/>
          </a:xfrm>
          <a:prstGeom prst="rect">
            <a:avLst/>
          </a:prstGeom>
        </p:spPr>
      </p:pic>
      <p:pic>
        <p:nvPicPr>
          <p:cNvPr id="6" name="Picture 5">
            <a:extLst>
              <a:ext uri="{FF2B5EF4-FFF2-40B4-BE49-F238E27FC236}">
                <a16:creationId xmlns:a16="http://schemas.microsoft.com/office/drawing/2014/main" id="{50DCC50E-E6F4-3191-9789-3B40517E6CCB}"/>
              </a:ext>
            </a:extLst>
          </p:cNvPr>
          <p:cNvPicPr>
            <a:picLocks noChangeAspect="1"/>
          </p:cNvPicPr>
          <p:nvPr/>
        </p:nvPicPr>
        <p:blipFill rotWithShape="1">
          <a:blip r:embed="rId7"/>
          <a:srcRect l="15554" r="9875"/>
          <a:stretch/>
        </p:blipFill>
        <p:spPr>
          <a:xfrm>
            <a:off x="8193992" y="3505966"/>
            <a:ext cx="3826711" cy="3181582"/>
          </a:xfrm>
          <a:prstGeom prst="rect">
            <a:avLst/>
          </a:prstGeom>
        </p:spPr>
      </p:pic>
      <p:pic>
        <p:nvPicPr>
          <p:cNvPr id="7" name="Picture 6">
            <a:extLst>
              <a:ext uri="{FF2B5EF4-FFF2-40B4-BE49-F238E27FC236}">
                <a16:creationId xmlns:a16="http://schemas.microsoft.com/office/drawing/2014/main" id="{D6F966F9-6A1B-CE06-CF6D-B9F30071C8C7}"/>
              </a:ext>
            </a:extLst>
          </p:cNvPr>
          <p:cNvPicPr>
            <a:picLocks noChangeAspect="1"/>
          </p:cNvPicPr>
          <p:nvPr/>
        </p:nvPicPr>
        <p:blipFill rotWithShape="1">
          <a:blip r:embed="rId8"/>
          <a:srcRect l="11512" t="333" r="11632" b="-333"/>
          <a:stretch/>
        </p:blipFill>
        <p:spPr>
          <a:xfrm>
            <a:off x="8228812" y="165371"/>
            <a:ext cx="3791891" cy="3165062"/>
          </a:xfrm>
          <a:prstGeom prst="rect">
            <a:avLst/>
          </a:prstGeom>
        </p:spPr>
      </p:pic>
    </p:spTree>
    <p:extLst>
      <p:ext uri="{BB962C8B-B14F-4D97-AF65-F5344CB8AC3E}">
        <p14:creationId xmlns:p14="http://schemas.microsoft.com/office/powerpoint/2010/main" val="36385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5000"/>
                            </p:stCondLst>
                            <p:childTnLst>
                              <p:par>
                                <p:cTn id="23" presetID="10" presetClass="entr" presetSubtype="0"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DC18F5-E873-F2E1-99AA-5B76B5F54999}"/>
              </a:ext>
            </a:extLst>
          </p:cNvPr>
          <p:cNvPicPr>
            <a:picLocks noChangeAspect="1"/>
          </p:cNvPicPr>
          <p:nvPr/>
        </p:nvPicPr>
        <p:blipFill>
          <a:blip r:embed="rId3"/>
          <a:stretch>
            <a:fillRect/>
          </a:stretch>
        </p:blipFill>
        <p:spPr>
          <a:xfrm>
            <a:off x="-2" y="0"/>
            <a:ext cx="12192000" cy="6857999"/>
          </a:xfrm>
          <a:prstGeom prst="rect">
            <a:avLst/>
          </a:prstGeom>
        </p:spPr>
      </p:pic>
      <p:sp>
        <p:nvSpPr>
          <p:cNvPr id="44" name="Rounded Rectangle 26">
            <a:extLst>
              <a:ext uri="{FF2B5EF4-FFF2-40B4-BE49-F238E27FC236}">
                <a16:creationId xmlns:a16="http://schemas.microsoft.com/office/drawing/2014/main" id="{1B9CAF73-92E0-421B-9CBB-6CAF38509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hat&#10;&#10;Description automatically generated with low confidence">
            <a:extLst>
              <a:ext uri="{FF2B5EF4-FFF2-40B4-BE49-F238E27FC236}">
                <a16:creationId xmlns:a16="http://schemas.microsoft.com/office/drawing/2014/main" id="{01815970-0C59-B63A-E4EB-4838655FDC9B}"/>
              </a:ext>
            </a:extLst>
          </p:cNvPr>
          <p:cNvPicPr>
            <a:picLocks noChangeAspect="1"/>
          </p:cNvPicPr>
          <p:nvPr/>
        </p:nvPicPr>
        <p:blipFill rotWithShape="1">
          <a:blip r:embed="rId4"/>
          <a:srcRect r="1" b="18844"/>
          <a:stretch/>
        </p:blipFill>
        <p:spPr>
          <a:xfrm>
            <a:off x="1100274" y="644525"/>
            <a:ext cx="4056147" cy="3291840"/>
          </a:xfrm>
          <a:prstGeom prst="rect">
            <a:avLst/>
          </a:prstGeom>
        </p:spPr>
      </p:pic>
      <p:sp>
        <p:nvSpPr>
          <p:cNvPr id="46" name="Rounded Rectangle 16">
            <a:extLst>
              <a:ext uri="{FF2B5EF4-FFF2-40B4-BE49-F238E27FC236}">
                <a16:creationId xmlns:a16="http://schemas.microsoft.com/office/drawing/2014/main" id="{A6705D2C-3D75-4306-94DF-E75EE9F2D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ross on a surface&#10;&#10;Description automatically generated with low confidence">
            <a:extLst>
              <a:ext uri="{FF2B5EF4-FFF2-40B4-BE49-F238E27FC236}">
                <a16:creationId xmlns:a16="http://schemas.microsoft.com/office/drawing/2014/main" id="{869F7C87-6B80-E49A-0E92-41FC2D731CB1}"/>
              </a:ext>
            </a:extLst>
          </p:cNvPr>
          <p:cNvPicPr>
            <a:picLocks noChangeAspect="1"/>
          </p:cNvPicPr>
          <p:nvPr/>
        </p:nvPicPr>
        <p:blipFill rotWithShape="1">
          <a:blip r:embed="rId5"/>
          <a:srcRect l="14059" r="37034"/>
          <a:stretch/>
        </p:blipFill>
        <p:spPr>
          <a:xfrm>
            <a:off x="7632594" y="598805"/>
            <a:ext cx="2862116" cy="329184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321564" y="4523488"/>
            <a:ext cx="9779867" cy="2135496"/>
          </a:xfrm>
          <a:prstGeom prst="rect">
            <a:avLst/>
          </a:prstGeom>
        </p:spPr>
        <p:txBody>
          <a:bodyPr vert="horz" lIns="91440" tIns="45720" rIns="91440" bIns="45720" rtlCol="0" anchor="ctr">
            <a:normAutofit/>
          </a:bodyPr>
          <a:lstStyle/>
          <a:p>
            <a:pPr marL="342900" indent="-342900">
              <a:lnSpc>
                <a:spcPct val="90000"/>
              </a:lnSpc>
              <a:spcBef>
                <a:spcPct val="0"/>
              </a:spcBef>
              <a:spcAft>
                <a:spcPts val="600"/>
              </a:spcAft>
              <a:buFont typeface="Arial" panose="020B0604020202020204" pitchFamily="34" charset="0"/>
              <a:buChar char="•"/>
            </a:pPr>
            <a:r>
              <a:rPr lang="en-US" sz="2800" b="1" dirty="0">
                <a:latin typeface="Landasans Medium" panose="00000606000000000000" pitchFamily="50" charset="0"/>
              </a:rPr>
              <a:t>Two out of ten Christians (19%) said they “agree somewhat” with that perspective (not a living being). </a:t>
            </a:r>
          </a:p>
          <a:p>
            <a:pPr marL="342900" indent="-342900">
              <a:lnSpc>
                <a:spcPct val="90000"/>
              </a:lnSpc>
              <a:spcBef>
                <a:spcPct val="0"/>
              </a:spcBef>
              <a:spcAft>
                <a:spcPts val="600"/>
              </a:spcAft>
              <a:buFont typeface="Arial" panose="020B0604020202020204" pitchFamily="34" charset="0"/>
              <a:buChar char="•"/>
            </a:pPr>
            <a:r>
              <a:rPr lang="en-US" sz="2800" b="1" dirty="0">
                <a:latin typeface="Landasans Medium" panose="00000606000000000000" pitchFamily="50" charset="0"/>
              </a:rPr>
              <a:t>Only 26% indicated that they believe Satan is a real being.  </a:t>
            </a:r>
          </a:p>
          <a:p>
            <a:pPr marL="342900" indent="-342900">
              <a:lnSpc>
                <a:spcPct val="90000"/>
              </a:lnSpc>
              <a:spcBef>
                <a:spcPct val="0"/>
              </a:spcBef>
              <a:spcAft>
                <a:spcPts val="600"/>
              </a:spcAft>
              <a:buFont typeface="Arial" panose="020B0604020202020204" pitchFamily="34" charset="0"/>
              <a:buChar char="•"/>
            </a:pPr>
            <a:r>
              <a:rPr lang="en-US" sz="2800" b="1" dirty="0">
                <a:latin typeface="Landasans Medium" panose="00000606000000000000" pitchFamily="50" charset="0"/>
              </a:rPr>
              <a:t>The remainder were not sure what they believe about the existence of Satan</a:t>
            </a:r>
            <a:r>
              <a:rPr lang="en-US" sz="2400" b="1" dirty="0">
                <a:latin typeface="Landasans Medium" panose="00000606000000000000" pitchFamily="50" charset="0"/>
              </a:rPr>
              <a:t>.</a:t>
            </a:r>
          </a:p>
        </p:txBody>
      </p:sp>
      <p:sp>
        <p:nvSpPr>
          <p:cNvPr id="6" name="TextBox 5">
            <a:extLst>
              <a:ext uri="{FF2B5EF4-FFF2-40B4-BE49-F238E27FC236}">
                <a16:creationId xmlns:a16="http://schemas.microsoft.com/office/drawing/2014/main" id="{75E6FD56-118F-2AA2-F883-712C8005EAB0}"/>
              </a:ext>
            </a:extLst>
          </p:cNvPr>
          <p:cNvSpPr txBox="1"/>
          <p:nvPr/>
        </p:nvSpPr>
        <p:spPr>
          <a:xfrm>
            <a:off x="7816055" y="721231"/>
            <a:ext cx="2678655" cy="3046988"/>
          </a:xfrm>
          <a:prstGeom prst="rect">
            <a:avLst/>
          </a:prstGeom>
          <a:noFill/>
        </p:spPr>
        <p:txBody>
          <a:bodyPr wrap="square">
            <a:spAutoFit/>
          </a:bodyPr>
          <a:lstStyle/>
          <a:p>
            <a:r>
              <a:rPr lang="en-US" sz="3200" dirty="0">
                <a:latin typeface="Landasans Medium" panose="00000606000000000000" pitchFamily="50" charset="0"/>
              </a:rPr>
              <a:t>Four out of ten Christians (40%) strongly agreed that Satan “is not a living being but is a symbol of evil.” </a:t>
            </a:r>
          </a:p>
        </p:txBody>
      </p:sp>
    </p:spTree>
    <p:extLst>
      <p:ext uri="{BB962C8B-B14F-4D97-AF65-F5344CB8AC3E}">
        <p14:creationId xmlns:p14="http://schemas.microsoft.com/office/powerpoint/2010/main" val="241970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D64295E9-8E52-3BC0-B989-714E9EDF9749}"/>
              </a:ext>
            </a:extLst>
          </p:cNvPr>
          <p:cNvPicPr>
            <a:picLocks noChangeAspect="1"/>
          </p:cNvPicPr>
          <p:nvPr/>
        </p:nvPicPr>
        <p:blipFill>
          <a:blip r:embed="rId3"/>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565203" y="365124"/>
            <a:ext cx="5254752" cy="6205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bg1"/>
                </a:solidFill>
                <a:latin typeface="Landasans Medium" panose="00000606000000000000" pitchFamily="50" charset="0"/>
                <a:ea typeface="+mj-ea"/>
                <a:cs typeface="+mj-cs"/>
              </a:rPr>
              <a:t>Biblical Names, Descriptors of Satan</a:t>
            </a:r>
          </a:p>
        </p:txBody>
      </p:sp>
      <p:cxnSp>
        <p:nvCxnSpPr>
          <p:cNvPr id="48" name="Straight Connector 4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024D3E8-BF8B-61A2-3C5A-664FF9997B95}"/>
              </a:ext>
            </a:extLst>
          </p:cNvPr>
          <p:cNvSpPr txBox="1"/>
          <p:nvPr/>
        </p:nvSpPr>
        <p:spPr>
          <a:xfrm>
            <a:off x="359848" y="1244169"/>
            <a:ext cx="6052827" cy="5078313"/>
          </a:xfrm>
          <a:prstGeom prst="rect">
            <a:avLst/>
          </a:prstGeom>
          <a:noFill/>
        </p:spPr>
        <p:txBody>
          <a:bodyPr wrap="square">
            <a:spAutoFit/>
          </a:bodyPr>
          <a:lstStyle/>
          <a:p>
            <a:r>
              <a:rPr lang="en-US" b="1" dirty="0">
                <a:solidFill>
                  <a:schemeClr val="bg1"/>
                </a:solidFill>
              </a:rPr>
              <a:t>Devil:			Mt 4:1	</a:t>
            </a:r>
          </a:p>
          <a:p>
            <a:r>
              <a:rPr lang="en-US" b="1" dirty="0">
                <a:solidFill>
                  <a:schemeClr val="bg1"/>
                </a:solidFill>
              </a:rPr>
              <a:t>Belial: 			2 Cor 6:15 lit: "worthless"</a:t>
            </a:r>
          </a:p>
          <a:p>
            <a:r>
              <a:rPr lang="en-US" b="1" dirty="0">
                <a:solidFill>
                  <a:schemeClr val="bg1"/>
                </a:solidFill>
              </a:rPr>
              <a:t>Enemy: 			Mt 13:39	</a:t>
            </a:r>
          </a:p>
          <a:p>
            <a:r>
              <a:rPr lang="en-US" b="1" dirty="0">
                <a:solidFill>
                  <a:schemeClr val="bg1"/>
                </a:solidFill>
              </a:rPr>
              <a:t>Serpent: 			Rev 12:9; 20:2; 2 Cor 11:3</a:t>
            </a:r>
          </a:p>
          <a:p>
            <a:r>
              <a:rPr lang="en-US" b="1" dirty="0">
                <a:solidFill>
                  <a:schemeClr val="bg1"/>
                </a:solidFill>
              </a:rPr>
              <a:t>Satan: 			Mk 1:13	</a:t>
            </a:r>
          </a:p>
          <a:p>
            <a:r>
              <a:rPr lang="en-US" b="1" dirty="0">
                <a:solidFill>
                  <a:schemeClr val="bg1"/>
                </a:solidFill>
              </a:rPr>
              <a:t>Tempter: 			1 Th 3:5; Mt 4:3</a:t>
            </a:r>
          </a:p>
          <a:p>
            <a:r>
              <a:rPr lang="en-US" b="1" dirty="0">
                <a:solidFill>
                  <a:schemeClr val="bg1"/>
                </a:solidFill>
              </a:rPr>
              <a:t>Ruler of demons: 		Mt 12:24	</a:t>
            </a:r>
          </a:p>
          <a:p>
            <a:r>
              <a:rPr lang="en-US" b="1" dirty="0">
                <a:solidFill>
                  <a:schemeClr val="bg1"/>
                </a:solidFill>
              </a:rPr>
              <a:t>Adversary: 		1 Pe 5:8</a:t>
            </a:r>
          </a:p>
          <a:p>
            <a:r>
              <a:rPr lang="en-US" b="1" dirty="0">
                <a:solidFill>
                  <a:schemeClr val="bg1"/>
                </a:solidFill>
              </a:rPr>
              <a:t>Strong man: 		Mt 12:29	</a:t>
            </a:r>
          </a:p>
          <a:p>
            <a:r>
              <a:rPr lang="en-US" b="1" dirty="0">
                <a:solidFill>
                  <a:schemeClr val="bg1"/>
                </a:solidFill>
              </a:rPr>
              <a:t>Angel of bottomless pit: 	Rev 9:11</a:t>
            </a:r>
          </a:p>
          <a:p>
            <a:r>
              <a:rPr lang="en-US" b="1" dirty="0">
                <a:solidFill>
                  <a:schemeClr val="bg1"/>
                </a:solidFill>
              </a:rPr>
              <a:t>Murderer: 		Jn 8:44	</a:t>
            </a:r>
          </a:p>
          <a:p>
            <a:r>
              <a:rPr lang="en-US" b="1" dirty="0">
                <a:solidFill>
                  <a:schemeClr val="bg1"/>
                </a:solidFill>
              </a:rPr>
              <a:t>Great red dragon: 		Rev 12:3</a:t>
            </a:r>
          </a:p>
          <a:p>
            <a:r>
              <a:rPr lang="en-US" b="1" dirty="0">
                <a:solidFill>
                  <a:schemeClr val="bg1"/>
                </a:solidFill>
              </a:rPr>
              <a:t>Liar &amp; father of lies: 	Jn 8:44	</a:t>
            </a:r>
          </a:p>
          <a:p>
            <a:r>
              <a:rPr lang="en-US" b="1" dirty="0">
                <a:solidFill>
                  <a:schemeClr val="bg1"/>
                </a:solidFill>
              </a:rPr>
              <a:t>Beelzebub: 		Mt 12:24</a:t>
            </a:r>
          </a:p>
          <a:p>
            <a:r>
              <a:rPr lang="en-US" b="1" dirty="0">
                <a:solidFill>
                  <a:schemeClr val="bg1"/>
                </a:solidFill>
              </a:rPr>
              <a:t>Ruler of world: 		Jn 12:31; 14:30; 16:11</a:t>
            </a:r>
          </a:p>
          <a:p>
            <a:r>
              <a:rPr lang="en-US" b="1" dirty="0">
                <a:solidFill>
                  <a:schemeClr val="bg1"/>
                </a:solidFill>
              </a:rPr>
              <a:t>Accuser of the brethren: 	Rev 12:10</a:t>
            </a:r>
          </a:p>
          <a:p>
            <a:r>
              <a:rPr lang="en-US" b="1" dirty="0">
                <a:solidFill>
                  <a:schemeClr val="bg1"/>
                </a:solidFill>
              </a:rPr>
              <a:t>god of this world: 		2 Cor 4:4	</a:t>
            </a:r>
          </a:p>
          <a:p>
            <a:r>
              <a:rPr lang="en-US" b="1" dirty="0">
                <a:solidFill>
                  <a:schemeClr val="bg1"/>
                </a:solidFill>
              </a:rPr>
              <a:t>The wicked one: 		Mt 13:19</a:t>
            </a:r>
          </a:p>
        </p:txBody>
      </p:sp>
      <p:sp>
        <p:nvSpPr>
          <p:cNvPr id="2" name="TextBox 1">
            <a:extLst>
              <a:ext uri="{FF2B5EF4-FFF2-40B4-BE49-F238E27FC236}">
                <a16:creationId xmlns:a16="http://schemas.microsoft.com/office/drawing/2014/main" id="{AEBB2AAC-F379-C445-B998-6928FDF2E322}"/>
              </a:ext>
            </a:extLst>
          </p:cNvPr>
          <p:cNvSpPr txBox="1"/>
          <p:nvPr/>
        </p:nvSpPr>
        <p:spPr>
          <a:xfrm>
            <a:off x="6818278" y="5201728"/>
            <a:ext cx="4603096"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dirty="0">
                <a:latin typeface="Landasans Medium" panose="00000606000000000000" pitchFamily="50" charset="0"/>
                <a:cs typeface="Leelawadee" panose="020B0502040204020203" pitchFamily="34" charset="-34"/>
              </a:rPr>
              <a:t>How do these names make you feel about Satan?</a:t>
            </a:r>
          </a:p>
        </p:txBody>
      </p:sp>
      <p:pic>
        <p:nvPicPr>
          <p:cNvPr id="6" name="Picture 5">
            <a:extLst>
              <a:ext uri="{FF2B5EF4-FFF2-40B4-BE49-F238E27FC236}">
                <a16:creationId xmlns:a16="http://schemas.microsoft.com/office/drawing/2014/main" id="{70B0C928-D863-7248-AD99-54A9012B261E}"/>
              </a:ext>
            </a:extLst>
          </p:cNvPr>
          <p:cNvPicPr>
            <a:picLocks noChangeAspect="1"/>
          </p:cNvPicPr>
          <p:nvPr/>
        </p:nvPicPr>
        <p:blipFill>
          <a:blip r:embed="rId4"/>
          <a:stretch>
            <a:fillRect/>
          </a:stretch>
        </p:blipFill>
        <p:spPr>
          <a:xfrm>
            <a:off x="7089682" y="1630285"/>
            <a:ext cx="4060288" cy="3292125"/>
          </a:xfrm>
          <a:prstGeom prst="rect">
            <a:avLst/>
          </a:prstGeom>
        </p:spPr>
      </p:pic>
    </p:spTree>
    <p:extLst>
      <p:ext uri="{BB962C8B-B14F-4D97-AF65-F5344CB8AC3E}">
        <p14:creationId xmlns:p14="http://schemas.microsoft.com/office/powerpoint/2010/main" val="2032893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DF40D1-B073-151D-F3FB-40F3D5ED06E8}"/>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chemeClr val="tx1"/>
                </a:solidFill>
                <a:latin typeface="Landasans Medium" panose="00000606000000000000" pitchFamily="50" charset="0"/>
                <a:ea typeface="+mj-ea"/>
                <a:cs typeface="+mj-cs"/>
              </a:rPr>
              <a:t>Where did Satan come from?</a:t>
            </a: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Satan is not self-existent; God is the only eternal self-existent being. </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Therefore, Satan must have had an “origin”.  He was created.  	</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God created everything that has been created.			Jn. 1:3</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God created physical beings as well as spiritual beings.		Col. 1:15-17</a:t>
            </a:r>
          </a:p>
        </p:txBody>
      </p:sp>
    </p:spTree>
    <p:extLst>
      <p:ext uri="{BB962C8B-B14F-4D97-AF65-F5344CB8AC3E}">
        <p14:creationId xmlns:p14="http://schemas.microsoft.com/office/powerpoint/2010/main" val="29691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dirty="0">
                <a:solidFill>
                  <a:schemeClr val="tx1"/>
                </a:solidFill>
                <a:latin typeface="Landasans Medium" panose="00000606000000000000" pitchFamily="50" charset="0"/>
                <a:ea typeface="+mj-ea"/>
                <a:cs typeface="+mj-cs"/>
              </a:rPr>
              <a:t>Did God Create Evil?</a:t>
            </a: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5126418" y="552091"/>
            <a:ext cx="6027111" cy="5431536"/>
          </a:xfrm>
          <a:prstGeom prst="rect">
            <a:avLst/>
          </a:prstGeom>
        </p:spPr>
        <p:txBody>
          <a:bodyPr vert="horz" lIns="91440" tIns="45720" rIns="91440" bIns="45720" rtlCol="0" anchor="ctr">
            <a:normAutofit/>
          </a:bodyPr>
          <a:lstStyle/>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Everything God created was Good</a:t>
            </a:r>
          </a:p>
          <a:p>
            <a:pPr marL="228600">
              <a:lnSpc>
                <a:spcPct val="90000"/>
              </a:lnSpc>
              <a:spcAft>
                <a:spcPts val="1200"/>
              </a:spcAft>
            </a:pPr>
            <a:r>
              <a:rPr lang="en-US" sz="4000" b="1" i="1" dirty="0">
                <a:solidFill>
                  <a:schemeClr val="accent2">
                    <a:lumMod val="50000"/>
                  </a:schemeClr>
                </a:solidFill>
                <a:latin typeface="Landasans Medium" panose="00000606000000000000" pitchFamily="50" charset="0"/>
              </a:rPr>
              <a:t>“</a:t>
            </a:r>
            <a:r>
              <a:rPr lang="en-US" sz="2800" b="1" i="1" dirty="0">
                <a:solidFill>
                  <a:schemeClr val="accent2">
                    <a:lumMod val="50000"/>
                  </a:schemeClr>
                </a:solidFill>
                <a:latin typeface="Landasans Medium" panose="00000606000000000000" pitchFamily="50" charset="0"/>
              </a:rPr>
              <a:t>God saw all that he had made, and it was very good.”					Gen. 1:31</a:t>
            </a:r>
          </a:p>
          <a:p>
            <a:pPr marL="228600">
              <a:lnSpc>
                <a:spcPct val="90000"/>
              </a:lnSpc>
              <a:spcAft>
                <a:spcPts val="1200"/>
              </a:spcAft>
            </a:pPr>
            <a:r>
              <a:rPr lang="en-US" sz="2800" b="1" i="1" dirty="0">
                <a:solidFill>
                  <a:schemeClr val="accent2">
                    <a:lumMod val="50000"/>
                  </a:schemeClr>
                </a:solidFill>
                <a:latin typeface="Landasans Medium" panose="00000606000000000000" pitchFamily="50" charset="0"/>
              </a:rPr>
              <a:t>“Every good and perfect gift is from above, coming down from the Father of the heavenly lights” 						James 1:17</a:t>
            </a:r>
          </a:p>
          <a:p>
            <a:pPr marL="457200" indent="-228600">
              <a:lnSpc>
                <a:spcPct val="90000"/>
              </a:lnSpc>
              <a:spcAft>
                <a:spcPts val="1200"/>
              </a:spcAft>
              <a:buFont typeface="Arial" panose="020B0604020202020204" pitchFamily="34" charset="0"/>
              <a:buChar char="•"/>
            </a:pPr>
            <a:r>
              <a:rPr lang="en-US" sz="4000" dirty="0">
                <a:latin typeface="Landasans Medium" panose="00000606000000000000" pitchFamily="50" charset="0"/>
              </a:rPr>
              <a:t>Kind begets kind: God is good therefore He must have created Satan good.</a:t>
            </a:r>
          </a:p>
        </p:txBody>
      </p:sp>
    </p:spTree>
    <p:extLst>
      <p:ext uri="{BB962C8B-B14F-4D97-AF65-F5344CB8AC3E}">
        <p14:creationId xmlns:p14="http://schemas.microsoft.com/office/powerpoint/2010/main" val="19066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21F1C5-C51F-BF50-7474-28B5E96B5949}"/>
              </a:ext>
            </a:extLst>
          </p:cNvPr>
          <p:cNvPicPr>
            <a:picLocks noChangeAspect="1"/>
          </p:cNvPicPr>
          <p:nvPr/>
        </p:nvPicPr>
        <p:blipFill>
          <a:blip r:embed="rId3"/>
          <a:stretch>
            <a:fillRect/>
          </a:stretch>
        </p:blipFill>
        <p:spPr>
          <a:xfrm>
            <a:off x="-3050" y="-9"/>
            <a:ext cx="12195050" cy="6857999"/>
          </a:xfrm>
          <a:prstGeom prst="rect">
            <a:avLst/>
          </a:prstGeom>
        </p:spPr>
      </p:pic>
      <p:pic>
        <p:nvPicPr>
          <p:cNvPr id="13" name="Picture 12">
            <a:extLst>
              <a:ext uri="{FF2B5EF4-FFF2-40B4-BE49-F238E27FC236}">
                <a16:creationId xmlns:a16="http://schemas.microsoft.com/office/drawing/2014/main" id="{9B084E79-18A9-83DB-7CA3-EB561DE7916E}"/>
              </a:ext>
            </a:extLst>
          </p:cNvPr>
          <p:cNvPicPr>
            <a:picLocks noChangeAspect="1"/>
          </p:cNvPicPr>
          <p:nvPr/>
        </p:nvPicPr>
        <p:blipFill rotWithShape="1">
          <a:blip r:embed="rId4"/>
          <a:srcRect l="11206" r="9835"/>
          <a:stretch/>
        </p:blipFill>
        <p:spPr>
          <a:xfrm>
            <a:off x="2522358" y="10"/>
            <a:ext cx="9669642" cy="6857990"/>
          </a:xfrm>
          <a:prstGeom prst="rect">
            <a:avLst/>
          </a:prstGeom>
        </p:spPr>
      </p:pic>
      <p:sp>
        <p:nvSpPr>
          <p:cNvPr id="28"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84DF9A8-50C1-0607-09FE-E0BC9406F72F}"/>
              </a:ext>
            </a:extLst>
          </p:cNvPr>
          <p:cNvSpPr txBox="1"/>
          <p:nvPr/>
        </p:nvSpPr>
        <p:spPr>
          <a:xfrm>
            <a:off x="385011" y="365125"/>
            <a:ext cx="7956883" cy="2859338"/>
          </a:xfrm>
          <a:prstGeom prst="rect">
            <a:avLst/>
          </a:prstGeom>
        </p:spPr>
        <p:txBody>
          <a:bodyPr vert="horz" lIns="91440" tIns="45720" rIns="91440" bIns="45720" rtlCol="0" anchor="ctr">
            <a:normAutofit/>
          </a:bodyPr>
          <a:lstStyle/>
          <a:p>
            <a:pPr>
              <a:lnSpc>
                <a:spcPct val="110000"/>
              </a:lnSpc>
              <a:spcBef>
                <a:spcPct val="0"/>
              </a:spcBef>
              <a:spcAft>
                <a:spcPts val="300"/>
              </a:spcAft>
            </a:pPr>
            <a:r>
              <a:rPr lang="en-US" sz="4000" b="1" dirty="0">
                <a:solidFill>
                  <a:schemeClr val="accent2">
                    <a:lumMod val="50000"/>
                  </a:schemeClr>
                </a:solidFill>
                <a:latin typeface="Landasans Medium" panose="00000606000000000000" pitchFamily="50" charset="0"/>
                <a:ea typeface="+mj-ea"/>
                <a:cs typeface="+mj-cs"/>
              </a:rPr>
              <a:t>So - What happened? </a:t>
            </a:r>
          </a:p>
          <a:p>
            <a:pPr>
              <a:lnSpc>
                <a:spcPct val="120000"/>
              </a:lnSpc>
              <a:spcBef>
                <a:spcPct val="0"/>
              </a:spcBef>
            </a:pPr>
            <a:r>
              <a:rPr lang="en-US" sz="4000" b="1" dirty="0">
                <a:solidFill>
                  <a:schemeClr val="accent2">
                    <a:lumMod val="50000"/>
                  </a:schemeClr>
                </a:solidFill>
                <a:latin typeface="Landasans Medium" panose="00000606000000000000" pitchFamily="50" charset="0"/>
                <a:ea typeface="+mj-ea"/>
                <a:cs typeface="+mj-cs"/>
              </a:rPr>
              <a:t>Was Satan, like Adam, created good and then fell? </a:t>
            </a:r>
          </a:p>
          <a:p>
            <a:pPr>
              <a:lnSpc>
                <a:spcPct val="110000"/>
              </a:lnSpc>
              <a:spcBef>
                <a:spcPct val="0"/>
              </a:spcBef>
              <a:spcAft>
                <a:spcPts val="300"/>
              </a:spcAft>
            </a:pPr>
            <a:r>
              <a:rPr lang="en-US" sz="4000" b="1" dirty="0">
                <a:solidFill>
                  <a:schemeClr val="accent2">
                    <a:lumMod val="50000"/>
                  </a:schemeClr>
                </a:solidFill>
                <a:latin typeface="Landasans Medium" panose="00000606000000000000" pitchFamily="50" charset="0"/>
                <a:ea typeface="+mj-ea"/>
                <a:cs typeface="+mj-cs"/>
              </a:rPr>
              <a:t>Was Satan Cast out of Heaven?</a:t>
            </a:r>
          </a:p>
        </p:txBody>
      </p:sp>
      <p:sp>
        <p:nvSpPr>
          <p:cNvPr id="3" name="TextBox 2">
            <a:extLst>
              <a:ext uri="{FF2B5EF4-FFF2-40B4-BE49-F238E27FC236}">
                <a16:creationId xmlns:a16="http://schemas.microsoft.com/office/drawing/2014/main" id="{9D2CB6F2-BC14-6730-21B3-9A6113074F21}"/>
              </a:ext>
            </a:extLst>
          </p:cNvPr>
          <p:cNvSpPr txBox="1"/>
          <p:nvPr/>
        </p:nvSpPr>
        <p:spPr>
          <a:xfrm>
            <a:off x="160424" y="3169851"/>
            <a:ext cx="6561220" cy="2583968"/>
          </a:xfrm>
          <a:prstGeom prst="rect">
            <a:avLst/>
          </a:prstGeom>
        </p:spPr>
        <p:txBody>
          <a:bodyPr vert="horz" lIns="91440" tIns="45720" rIns="91440" bIns="45720" rtlCol="0">
            <a:normAutofit/>
          </a:bodyPr>
          <a:lstStyle/>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The Bible doesn’t say specifically what happened with Satan.</a:t>
            </a:r>
          </a:p>
          <a:p>
            <a:pPr marL="457200" indent="-228600">
              <a:lnSpc>
                <a:spcPct val="90000"/>
              </a:lnSpc>
              <a:spcAft>
                <a:spcPts val="1200"/>
              </a:spcAft>
              <a:buFont typeface="Arial" panose="020B0604020202020204" pitchFamily="34" charset="0"/>
              <a:buChar char="•"/>
            </a:pPr>
            <a:endParaRPr lang="en-US" sz="3600" dirty="0">
              <a:latin typeface="Landasans Medium" panose="00000606000000000000" pitchFamily="50" charset="0"/>
            </a:endParaRPr>
          </a:p>
        </p:txBody>
      </p:sp>
    </p:spTree>
    <p:extLst>
      <p:ext uri="{BB962C8B-B14F-4D97-AF65-F5344CB8AC3E}">
        <p14:creationId xmlns:p14="http://schemas.microsoft.com/office/powerpoint/2010/main" val="37573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B6615F-0EBA-C0C0-B635-E02ED3B9CFBE}"/>
              </a:ext>
            </a:extLst>
          </p:cNvPr>
          <p:cNvPicPr>
            <a:picLocks noChangeAspect="1"/>
          </p:cNvPicPr>
          <p:nvPr/>
        </p:nvPicPr>
        <p:blipFill>
          <a:blip r:embed="rId3"/>
          <a:stretch>
            <a:fillRect/>
          </a:stretch>
        </p:blipFill>
        <p:spPr>
          <a:xfrm>
            <a:off x="-1" y="27308"/>
            <a:ext cx="12188951" cy="6830682"/>
          </a:xfrm>
          <a:prstGeom prst="rect">
            <a:avLst/>
          </a:prstGeom>
        </p:spPr>
      </p:pic>
      <p:pic>
        <p:nvPicPr>
          <p:cNvPr id="13" name="Picture 12">
            <a:extLst>
              <a:ext uri="{FF2B5EF4-FFF2-40B4-BE49-F238E27FC236}">
                <a16:creationId xmlns:a16="http://schemas.microsoft.com/office/drawing/2014/main" id="{9B084E79-18A9-83DB-7CA3-EB561DE7916E}"/>
              </a:ext>
            </a:extLst>
          </p:cNvPr>
          <p:cNvPicPr>
            <a:picLocks noChangeAspect="1"/>
          </p:cNvPicPr>
          <p:nvPr/>
        </p:nvPicPr>
        <p:blipFill rotWithShape="1">
          <a:blip r:embed="rId4"/>
          <a:srcRect l="11206" r="9835"/>
          <a:stretch/>
        </p:blipFill>
        <p:spPr>
          <a:xfrm>
            <a:off x="2522358" y="11"/>
            <a:ext cx="9666593" cy="6697970"/>
          </a:xfrm>
          <a:prstGeom prst="rect">
            <a:avLst/>
          </a:prstGeom>
        </p:spPr>
      </p:pic>
      <p:sp>
        <p:nvSpPr>
          <p:cNvPr id="28"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84DF9A8-50C1-0607-09FE-E0BC9406F72F}"/>
              </a:ext>
            </a:extLst>
          </p:cNvPr>
          <p:cNvSpPr txBox="1"/>
          <p:nvPr/>
        </p:nvSpPr>
        <p:spPr>
          <a:xfrm>
            <a:off x="385011" y="365125"/>
            <a:ext cx="7954375" cy="2859338"/>
          </a:xfrm>
          <a:prstGeom prst="rect">
            <a:avLst/>
          </a:prstGeom>
        </p:spPr>
        <p:txBody>
          <a:bodyPr vert="horz" lIns="91440" tIns="45720" rIns="91440" bIns="45720" rtlCol="0" anchor="ctr">
            <a:normAutofit/>
          </a:bodyPr>
          <a:lstStyle/>
          <a:p>
            <a:pPr>
              <a:lnSpc>
                <a:spcPct val="110000"/>
              </a:lnSpc>
              <a:spcBef>
                <a:spcPct val="0"/>
              </a:spcBef>
              <a:spcAft>
                <a:spcPts val="300"/>
              </a:spcAft>
            </a:pPr>
            <a:endParaRPr lang="en-US" sz="4000" b="1" dirty="0">
              <a:solidFill>
                <a:schemeClr val="accent2">
                  <a:lumMod val="50000"/>
                </a:schemeClr>
              </a:solidFill>
              <a:latin typeface="Landasans Medium" panose="00000606000000000000" pitchFamily="50" charset="0"/>
              <a:ea typeface="+mj-ea"/>
              <a:cs typeface="+mj-cs"/>
            </a:endParaRPr>
          </a:p>
        </p:txBody>
      </p:sp>
      <p:sp>
        <p:nvSpPr>
          <p:cNvPr id="3" name="TextBox 2">
            <a:extLst>
              <a:ext uri="{FF2B5EF4-FFF2-40B4-BE49-F238E27FC236}">
                <a16:creationId xmlns:a16="http://schemas.microsoft.com/office/drawing/2014/main" id="{9D2CB6F2-BC14-6730-21B3-9A6113074F21}"/>
              </a:ext>
            </a:extLst>
          </p:cNvPr>
          <p:cNvSpPr txBox="1"/>
          <p:nvPr/>
        </p:nvSpPr>
        <p:spPr>
          <a:xfrm>
            <a:off x="160424" y="365125"/>
            <a:ext cx="11245514" cy="6127750"/>
          </a:xfrm>
          <a:prstGeom prst="rect">
            <a:avLst/>
          </a:prstGeom>
        </p:spPr>
        <p:txBody>
          <a:bodyPr vert="horz" lIns="91440" tIns="45720" rIns="91440" bIns="45720" rtlCol="0">
            <a:normAutofit/>
          </a:bodyPr>
          <a:lstStyle/>
          <a:p>
            <a:pPr marL="228600">
              <a:lnSpc>
                <a:spcPct val="90000"/>
              </a:lnSpc>
              <a:spcAft>
                <a:spcPts val="1200"/>
              </a:spcAft>
            </a:pPr>
            <a:r>
              <a:rPr lang="en-US" sz="4000" b="1" dirty="0">
                <a:solidFill>
                  <a:schemeClr val="accent2">
                    <a:lumMod val="50000"/>
                  </a:schemeClr>
                </a:solidFill>
                <a:latin typeface="Landasans Medium" panose="00000606000000000000" pitchFamily="50" charset="0"/>
              </a:rPr>
              <a:t>But it does provide some information about Satan</a:t>
            </a:r>
          </a:p>
          <a:p>
            <a:pPr marL="457200" indent="-228600">
              <a:lnSpc>
                <a:spcPct val="90000"/>
              </a:lnSpc>
              <a:spcAft>
                <a:spcPts val="1200"/>
              </a:spcAft>
              <a:buFont typeface="Arial" panose="020B0604020202020204" pitchFamily="34" charset="0"/>
              <a:buChar char="•"/>
            </a:pPr>
            <a:endParaRPr lang="en-US" sz="2400" dirty="0">
              <a:latin typeface="Landasans Medium" panose="00000606000000000000" pitchFamily="50" charset="0"/>
            </a:endParaRP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John 8:44		Satan was not truthful</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1 Tim. 3:6		Satan fell into condemnation</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2 Peter 2:4		Sinful angels were cast into Hades</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Jude 1:6-7		Angels deserted their domain</a:t>
            </a:r>
          </a:p>
          <a:p>
            <a:pPr marL="457200" indent="-228600">
              <a:lnSpc>
                <a:spcPct val="90000"/>
              </a:lnSpc>
              <a:spcAft>
                <a:spcPts val="1200"/>
              </a:spcAft>
              <a:buFont typeface="Arial" panose="020B0604020202020204" pitchFamily="34" charset="0"/>
              <a:buChar char="•"/>
            </a:pPr>
            <a:r>
              <a:rPr lang="en-US" sz="3600" dirty="0">
                <a:latin typeface="Landasans Medium" panose="00000606000000000000" pitchFamily="50" charset="0"/>
              </a:rPr>
              <a:t>Rev. 12:7-9		Speaks of a war in Heaven; 									Devil was cast out along with his angels</a:t>
            </a:r>
          </a:p>
          <a:p>
            <a:pPr marL="457200" indent="-228600">
              <a:lnSpc>
                <a:spcPct val="90000"/>
              </a:lnSpc>
              <a:spcAft>
                <a:spcPts val="1200"/>
              </a:spcAft>
              <a:buFont typeface="Arial" panose="020B0604020202020204" pitchFamily="34" charset="0"/>
              <a:buChar char="•"/>
            </a:pPr>
            <a:endParaRPr lang="en-US" sz="3600" dirty="0">
              <a:latin typeface="Landasans Medium" panose="00000606000000000000" pitchFamily="50" charset="0"/>
            </a:endParaRPr>
          </a:p>
          <a:p>
            <a:pPr marL="457200" indent="-228600">
              <a:lnSpc>
                <a:spcPct val="90000"/>
              </a:lnSpc>
              <a:spcAft>
                <a:spcPts val="1200"/>
              </a:spcAft>
              <a:buFont typeface="Arial" panose="020B0604020202020204" pitchFamily="34" charset="0"/>
              <a:buChar char="•"/>
            </a:pPr>
            <a:endParaRPr lang="en-US" sz="3600" dirty="0">
              <a:latin typeface="Landasans Medium" panose="00000606000000000000" pitchFamily="50" charset="0"/>
            </a:endParaRPr>
          </a:p>
        </p:txBody>
      </p:sp>
    </p:spTree>
    <p:extLst>
      <p:ext uri="{BB962C8B-B14F-4D97-AF65-F5344CB8AC3E}">
        <p14:creationId xmlns:p14="http://schemas.microsoft.com/office/powerpoint/2010/main" val="28984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2608</Words>
  <Application>Microsoft Office PowerPoint</Application>
  <PresentationFormat>Widescreen</PresentationFormat>
  <Paragraphs>209</Paragraphs>
  <Slides>22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Landasans Ultra Light</vt:lpstr>
      <vt:lpstr>Arial</vt:lpstr>
      <vt:lpstr>Calibri Light</vt:lpstr>
      <vt:lpstr>Landasans Medium</vt:lpstr>
      <vt:lpstr>Tw Cen MT</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False Teaching about Satan  The Bible indicates that originally Satan was one of the angels God created to serve Him. But Satan became envious of God and decided to rebel against God and try to take His place.  His rebellion was unsuccessful, however, and he was thrown out of heaven: “How you have fallen from heaven… You have been cast down to the earth” (Isaiah 14:12).</vt:lpstr>
      <vt:lpstr>Common False Teaching about Satan  The Bible indicates that originally Satan was one of the angels God created to serve Him. But Satan became envious of God and decided to rebel against God and try to take His place.  His rebellion was unsuccessful, however, and he was thrown out of heaven: “How you have fallen from heaven… You have been cast down to the earth” (Isaiah 14:12).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 will have victories, but will not WIN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103.129.199.200-KENNETH-nekfuQ35xYx@;Gay, Kenneth</dc:creator>
  <cp:lastModifiedBy>Ken Gay</cp:lastModifiedBy>
  <cp:revision>21</cp:revision>
  <cp:lastPrinted>2023-01-21T23:05:55Z</cp:lastPrinted>
  <dcterms:created xsi:type="dcterms:W3CDTF">2022-12-01T01:06:38Z</dcterms:created>
  <dcterms:modified xsi:type="dcterms:W3CDTF">2023-01-25T22:28:29Z</dcterms:modified>
</cp:coreProperties>
</file>